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charts/chart23.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drawings/drawing24.xml" ContentType="application/vnd.openxmlformats-officedocument.drawingml.chartshapes+xml"/>
  <Override PartName="/ppt/charts/chart25.xml" ContentType="application/vnd.openxmlformats-officedocument.drawingml.chart+xml"/>
  <Override PartName="/ppt/theme/themeOverride25.xml" ContentType="application/vnd.openxmlformats-officedocument.themeOverride+xml"/>
  <Override PartName="/ppt/drawings/drawing25.xml" ContentType="application/vnd.openxmlformats-officedocument.drawingml.chartshapes+xml"/>
  <Override PartName="/ppt/charts/chart26.xml" ContentType="application/vnd.openxmlformats-officedocument.drawingml.chart+xml"/>
  <Override PartName="/ppt/theme/themeOverride26.xml" ContentType="application/vnd.openxmlformats-officedocument.themeOverride+xml"/>
  <Override PartName="/ppt/drawings/drawing26.xml" ContentType="application/vnd.openxmlformats-officedocument.drawingml.chartshapes+xml"/>
  <Override PartName="/ppt/charts/chart27.xml" ContentType="application/vnd.openxmlformats-officedocument.drawingml.chart+xml"/>
  <Override PartName="/ppt/theme/themeOverride27.xml" ContentType="application/vnd.openxmlformats-officedocument.themeOverride+xml"/>
  <Override PartName="/ppt/drawings/drawing27.xml" ContentType="application/vnd.openxmlformats-officedocument.drawingml.chartshapes+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drawings/drawing28.xml" ContentType="application/vnd.openxmlformats-officedocument.drawingml.chartshapes+xml"/>
  <Override PartName="/ppt/charts/chart30.xml" ContentType="application/vnd.openxmlformats-officedocument.drawingml.chart+xml"/>
  <Override PartName="/ppt/theme/themeOverride30.xml" ContentType="application/vnd.openxmlformats-officedocument.themeOverride+xml"/>
  <Override PartName="/ppt/drawings/drawing29.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drawings/drawing30.xml" ContentType="application/vnd.openxmlformats-officedocument.drawingml.chartshapes+xml"/>
  <Override PartName="/ppt/charts/chart32.xml" ContentType="application/vnd.openxmlformats-officedocument.drawingml.chart+xml"/>
  <Override PartName="/ppt/theme/themeOverride32.xml" ContentType="application/vnd.openxmlformats-officedocument.themeOverride+xml"/>
  <Override PartName="/ppt/drawings/drawing31.xml" ContentType="application/vnd.openxmlformats-officedocument.drawingml.chartshapes+xml"/>
  <Override PartName="/ppt/charts/chart33.xml" ContentType="application/vnd.openxmlformats-officedocument.drawingml.chart+xml"/>
  <Override PartName="/ppt/theme/themeOverride33.xml" ContentType="application/vnd.openxmlformats-officedocument.themeOverride+xml"/>
  <Override PartName="/ppt/drawings/drawing32.xml" ContentType="application/vnd.openxmlformats-officedocument.drawingml.chartshapes+xml"/>
  <Override PartName="/ppt/charts/chart34.xml" ContentType="application/vnd.openxmlformats-officedocument.drawingml.chart+xml"/>
  <Override PartName="/ppt/theme/themeOverride34.xml" ContentType="application/vnd.openxmlformats-officedocument.themeOverride+xml"/>
  <Override PartName="/ppt/drawings/drawing33.xml" ContentType="application/vnd.openxmlformats-officedocument.drawingml.chartshapes+xml"/>
  <Override PartName="/ppt/charts/chart35.xml" ContentType="application/vnd.openxmlformats-officedocument.drawingml.chart+xml"/>
  <Override PartName="/ppt/theme/themeOverride35.xml" ContentType="application/vnd.openxmlformats-officedocument.themeOverride+xml"/>
  <Override PartName="/ppt/drawings/drawing34.xml" ContentType="application/vnd.openxmlformats-officedocument.drawingml.chartshapes+xml"/>
  <Override PartName="/ppt/charts/chart36.xml" ContentType="application/vnd.openxmlformats-officedocument.drawingml.chart+xml"/>
  <Override PartName="/ppt/theme/themeOverride36.xml" ContentType="application/vnd.openxmlformats-officedocument.themeOverride+xml"/>
  <Override PartName="/ppt/drawings/drawing35.xml" ContentType="application/vnd.openxmlformats-officedocument.drawingml.chartshapes+xml"/>
  <Override PartName="/ppt/charts/chart37.xml" ContentType="application/vnd.openxmlformats-officedocument.drawingml.chart+xml"/>
  <Override PartName="/ppt/theme/themeOverride37.xml" ContentType="application/vnd.openxmlformats-officedocument.themeOverride+xml"/>
  <Override PartName="/ppt/drawings/drawing36.xml" ContentType="application/vnd.openxmlformats-officedocument.drawingml.chartshapes+xml"/>
  <Override PartName="/ppt/charts/chart38.xml" ContentType="application/vnd.openxmlformats-officedocument.drawingml.chart+xml"/>
  <Override PartName="/ppt/theme/themeOverride38.xml" ContentType="application/vnd.openxmlformats-officedocument.themeOverride+xml"/>
  <Override PartName="/ppt/drawings/drawing37.xml" ContentType="application/vnd.openxmlformats-officedocument.drawingml.chartshapes+xml"/>
  <Override PartName="/ppt/charts/chart39.xml" ContentType="application/vnd.openxmlformats-officedocument.drawingml.chart+xml"/>
  <Override PartName="/ppt/theme/themeOverride39.xml" ContentType="application/vnd.openxmlformats-officedocument.themeOverride+xml"/>
  <Override PartName="/ppt/drawings/drawing38.xml" ContentType="application/vnd.openxmlformats-officedocument.drawingml.chartshapes+xml"/>
  <Override PartName="/ppt/charts/chart40.xml" ContentType="application/vnd.openxmlformats-officedocument.drawingml.chart+xml"/>
  <Override PartName="/ppt/theme/themeOverride40.xml" ContentType="application/vnd.openxmlformats-officedocument.themeOverride+xml"/>
  <Override PartName="/ppt/drawings/drawing39.xml" ContentType="application/vnd.openxmlformats-officedocument.drawingml.chartshapes+xml"/>
  <Override PartName="/ppt/charts/chart41.xml" ContentType="application/vnd.openxmlformats-officedocument.drawingml.chart+xml"/>
  <Override PartName="/ppt/theme/themeOverride41.xml" ContentType="application/vnd.openxmlformats-officedocument.themeOverride+xml"/>
  <Override PartName="/ppt/drawings/drawing40.xml" ContentType="application/vnd.openxmlformats-officedocument.drawingml.chartshapes+xml"/>
  <Override PartName="/ppt/charts/chart42.xml" ContentType="application/vnd.openxmlformats-officedocument.drawingml.chart+xml"/>
  <Override PartName="/ppt/theme/themeOverride42.xml" ContentType="application/vnd.openxmlformats-officedocument.themeOverride+xml"/>
  <Override PartName="/ppt/drawings/drawing41.xml" ContentType="application/vnd.openxmlformats-officedocument.drawingml.chartshapes+xml"/>
  <Override PartName="/ppt/charts/chart43.xml" ContentType="application/vnd.openxmlformats-officedocument.drawingml.chart+xml"/>
  <Override PartName="/ppt/theme/themeOverride43.xml" ContentType="application/vnd.openxmlformats-officedocument.themeOverride+xml"/>
  <Override PartName="/ppt/drawings/drawing42.xml" ContentType="application/vnd.openxmlformats-officedocument.drawingml.chartshapes+xml"/>
  <Override PartName="/ppt/charts/chart44.xml" ContentType="application/vnd.openxmlformats-officedocument.drawingml.chart+xml"/>
  <Override PartName="/ppt/theme/themeOverride44.xml" ContentType="application/vnd.openxmlformats-officedocument.themeOverride+xml"/>
  <Override PartName="/ppt/drawings/drawing43.xml" ContentType="application/vnd.openxmlformats-officedocument.drawingml.chartshapes+xml"/>
  <Override PartName="/ppt/charts/chart45.xml" ContentType="application/vnd.openxmlformats-officedocument.drawingml.chart+xml"/>
  <Override PartName="/ppt/theme/themeOverride45.xml" ContentType="application/vnd.openxmlformats-officedocument.themeOverride+xml"/>
  <Override PartName="/ppt/drawings/drawing44.xml" ContentType="application/vnd.openxmlformats-officedocument.drawingml.chartshapes+xml"/>
  <Override PartName="/ppt/charts/chart46.xml" ContentType="application/vnd.openxmlformats-officedocument.drawingml.chart+xml"/>
  <Override PartName="/ppt/theme/themeOverride46.xml" ContentType="application/vnd.openxmlformats-officedocument.themeOverride+xml"/>
  <Override PartName="/ppt/drawings/drawing45.xml" ContentType="application/vnd.openxmlformats-officedocument.drawingml.chartshapes+xml"/>
  <Override PartName="/ppt/charts/chart47.xml" ContentType="application/vnd.openxmlformats-officedocument.drawingml.chart+xml"/>
  <Override PartName="/ppt/theme/themeOverride47.xml" ContentType="application/vnd.openxmlformats-officedocument.themeOverride+xml"/>
  <Override PartName="/ppt/drawings/drawing46.xml" ContentType="application/vnd.openxmlformats-officedocument.drawingml.chartshapes+xml"/>
  <Override PartName="/ppt/charts/chart48.xml" ContentType="application/vnd.openxmlformats-officedocument.drawingml.chart+xml"/>
  <Override PartName="/ppt/theme/themeOverride48.xml" ContentType="application/vnd.openxmlformats-officedocument.themeOverride+xml"/>
  <Override PartName="/ppt/drawings/drawing47.xml" ContentType="application/vnd.openxmlformats-officedocument.drawingml.chartshapes+xml"/>
  <Override PartName="/ppt/charts/chart49.xml" ContentType="application/vnd.openxmlformats-officedocument.drawingml.chart+xml"/>
  <Override PartName="/ppt/theme/themeOverride49.xml" ContentType="application/vnd.openxmlformats-officedocument.themeOverride+xml"/>
  <Override PartName="/ppt/drawings/drawing48.xml" ContentType="application/vnd.openxmlformats-officedocument.drawingml.chartshapes+xml"/>
  <Override PartName="/ppt/charts/chart5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0.xml" ContentType="application/vnd.openxmlformats-officedocument.themeOverr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5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5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7.xml" ContentType="application/vnd.openxmlformats-officedocument.drawingml.chart+xml"/>
  <Override PartName="/ppt/theme/themeOverride51.xml" ContentType="application/vnd.openxmlformats-officedocument.themeOverride+xml"/>
  <Override PartName="/ppt/charts/chart58.xml" ContentType="application/vnd.openxmlformats-officedocument.drawingml.chart+xml"/>
  <Override PartName="/ppt/theme/themeOverride52.xml" ContentType="application/vnd.openxmlformats-officedocument.themeOverride+xml"/>
  <Override PartName="/ppt/charts/chart59.xml" ContentType="application/vnd.openxmlformats-officedocument.drawingml.chart+xml"/>
  <Override PartName="/ppt/theme/themeOverride53.xml" ContentType="application/vnd.openxmlformats-officedocument.themeOverride+xml"/>
  <Override PartName="/ppt/charts/chart60.xml" ContentType="application/vnd.openxmlformats-officedocument.drawingml.chart+xml"/>
  <Override PartName="/ppt/theme/themeOverride54.xml" ContentType="application/vnd.openxmlformats-officedocument.themeOverride+xml"/>
  <Override PartName="/ppt/charts/chart61.xml" ContentType="application/vnd.openxmlformats-officedocument.drawingml.chart+xml"/>
  <Override PartName="/ppt/theme/themeOverride55.xml" ContentType="application/vnd.openxmlformats-officedocument.themeOverride+xml"/>
  <Override PartName="/ppt/charts/chart62.xml" ContentType="application/vnd.openxmlformats-officedocument.drawingml.chart+xml"/>
  <Override PartName="/ppt/theme/themeOverride56.xml" ContentType="application/vnd.openxmlformats-officedocument.themeOverride+xml"/>
  <Override PartName="/ppt/charts/chart63.xml" ContentType="application/vnd.openxmlformats-officedocument.drawingml.chart+xml"/>
  <Override PartName="/ppt/theme/themeOverride57.xml" ContentType="application/vnd.openxmlformats-officedocument.themeOverride+xml"/>
  <Override PartName="/ppt/charts/chart64.xml" ContentType="application/vnd.openxmlformats-officedocument.drawingml.chart+xml"/>
  <Override PartName="/ppt/theme/themeOverride58.xml" ContentType="application/vnd.openxmlformats-officedocument.themeOverride+xml"/>
  <Override PartName="/ppt/charts/chart65.xml" ContentType="application/vnd.openxmlformats-officedocument.drawingml.chart+xml"/>
  <Override PartName="/ppt/theme/themeOverride5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9"/>
  </p:handoutMasterIdLst>
  <p:sldIdLst>
    <p:sldId id="367" r:id="rId2"/>
    <p:sldId id="368" r:id="rId3"/>
    <p:sldId id="262" r:id="rId4"/>
    <p:sldId id="263" r:id="rId5"/>
    <p:sldId id="264" r:id="rId6"/>
    <p:sldId id="265" r:id="rId7"/>
    <p:sldId id="369" r:id="rId8"/>
    <p:sldId id="257" r:id="rId9"/>
    <p:sldId id="258" r:id="rId10"/>
    <p:sldId id="259" r:id="rId11"/>
    <p:sldId id="256" r:id="rId12"/>
    <p:sldId id="260" r:id="rId13"/>
    <p:sldId id="261" r:id="rId14"/>
    <p:sldId id="370" r:id="rId15"/>
    <p:sldId id="272" r:id="rId16"/>
    <p:sldId id="273" r:id="rId17"/>
    <p:sldId id="275" r:id="rId18"/>
    <p:sldId id="277" r:id="rId19"/>
    <p:sldId id="278" r:id="rId20"/>
    <p:sldId id="311" r:id="rId21"/>
    <p:sldId id="312" r:id="rId22"/>
    <p:sldId id="284" r:id="rId23"/>
    <p:sldId id="286" r:id="rId24"/>
    <p:sldId id="371" r:id="rId25"/>
    <p:sldId id="289" r:id="rId26"/>
    <p:sldId id="290" r:id="rId27"/>
    <p:sldId id="293" r:id="rId28"/>
    <p:sldId id="292" r:id="rId29"/>
    <p:sldId id="296" r:id="rId30"/>
    <p:sldId id="295" r:id="rId31"/>
    <p:sldId id="288" r:id="rId32"/>
    <p:sldId id="269" r:id="rId33"/>
    <p:sldId id="315" r:id="rId34"/>
    <p:sldId id="316" r:id="rId35"/>
    <p:sldId id="372" r:id="rId36"/>
    <p:sldId id="313" r:id="rId37"/>
    <p:sldId id="297" r:id="rId38"/>
    <p:sldId id="271" r:id="rId39"/>
    <p:sldId id="281" r:id="rId40"/>
    <p:sldId id="282" r:id="rId41"/>
    <p:sldId id="318" r:id="rId42"/>
    <p:sldId id="310" r:id="rId43"/>
    <p:sldId id="373" r:id="rId44"/>
    <p:sldId id="374" r:id="rId45"/>
    <p:sldId id="375" r:id="rId46"/>
    <p:sldId id="305" r:id="rId47"/>
    <p:sldId id="309" r:id="rId48"/>
    <p:sldId id="299" r:id="rId49"/>
    <p:sldId id="300" r:id="rId50"/>
    <p:sldId id="301" r:id="rId51"/>
    <p:sldId id="302" r:id="rId52"/>
    <p:sldId id="303" r:id="rId53"/>
    <p:sldId id="307" r:id="rId54"/>
    <p:sldId id="308" r:id="rId55"/>
    <p:sldId id="376" r:id="rId56"/>
    <p:sldId id="314" r:id="rId57"/>
    <p:sldId id="267" r:id="rId58"/>
    <p:sldId id="319" r:id="rId59"/>
    <p:sldId id="320" r:id="rId60"/>
    <p:sldId id="377"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78"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60"/>
  </p:normalViewPr>
  <p:slideViewPr>
    <p:cSldViewPr snapToGrid="0">
      <p:cViewPr varScale="1">
        <p:scale>
          <a:sx n="74" d="100"/>
          <a:sy n="74" d="100"/>
        </p:scale>
        <p:origin x="996" y="72"/>
      </p:cViewPr>
      <p:guideLst/>
    </p:cSldViewPr>
  </p:slideViewPr>
  <p:notesTextViewPr>
    <p:cViewPr>
      <p:scale>
        <a:sx n="1" d="1"/>
        <a:sy n="1" d="1"/>
      </p:scale>
      <p:origin x="0" y="0"/>
    </p:cViewPr>
  </p:notesTextViewPr>
  <p:sorterViewPr>
    <p:cViewPr>
      <p:scale>
        <a:sx n="100" d="100"/>
        <a:sy n="100" d="100"/>
      </p:scale>
      <p:origin x="0" y="-249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embeddings/oleObject1.bin"/><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5.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embeddings/oleObject2.bin"/><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embeddings/oleObject3.bin"/><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erver2\Active%20Projects\Cowley%20County%20Assessment\Data\Cowley%20County%20Data%20for%20Graphs.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16.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embeddings/oleObject4.bin"/><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embeddings/oleObject5.bin"/><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oleObject" Target="../embeddings/oleObject6.bin"/><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18.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19.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oleObject" Target="../embeddings/oleObject7.bin"/><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Server2\Active%20Projects\Cowley%20County%20Assessment\Data\Copy%20of%20Cowley%20County%20Scratch%20Data%20from%20KHM-jk.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_Worksheet20.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oleObject" Target="../embeddings/oleObject8.bin"/><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Microsoft_Excel_Worksheet2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oleObject" Target="../embeddings/oleObject9.bin"/><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oleObject" Target="../embeddings/oleObject10.bin"/><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3.xml"/><Relationship Id="rId2" Type="http://schemas.openxmlformats.org/officeDocument/2006/relationships/package" Target="../embeddings/Microsoft_Excel_Worksheet22.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34.xml"/><Relationship Id="rId2" Type="http://schemas.openxmlformats.org/officeDocument/2006/relationships/oleObject" Target="../embeddings/oleObject11.bin"/><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35.xml"/><Relationship Id="rId2" Type="http://schemas.openxmlformats.org/officeDocument/2006/relationships/package" Target="../embeddings/Microsoft_Excel_Worksheet23.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36.xml"/><Relationship Id="rId2" Type="http://schemas.openxmlformats.org/officeDocument/2006/relationships/package" Target="../embeddings/Microsoft_Excel_Worksheet24.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7.xml"/><Relationship Id="rId2" Type="http://schemas.openxmlformats.org/officeDocument/2006/relationships/package" Target="../embeddings/Microsoft_Excel_Worksheet25.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8.xml"/><Relationship Id="rId2" Type="http://schemas.openxmlformats.org/officeDocument/2006/relationships/oleObject" Target="../embeddings/oleObject12.bin"/><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9.xml"/><Relationship Id="rId2" Type="http://schemas.openxmlformats.org/officeDocument/2006/relationships/package" Target="../embeddings/Microsoft_Excel_Worksheet26.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oleObject" Target="../embeddings/oleObject13.bin"/><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41.xml"/><Relationship Id="rId2" Type="http://schemas.openxmlformats.org/officeDocument/2006/relationships/package" Target="../embeddings/Microsoft_Excel_Worksheet27.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oleObject" Target="../embeddings/oleObject14.bin"/><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43.xml"/><Relationship Id="rId2" Type="http://schemas.openxmlformats.org/officeDocument/2006/relationships/package" Target="../embeddings/Microsoft_Excel_Worksheet28.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44.xml"/><Relationship Id="rId2" Type="http://schemas.openxmlformats.org/officeDocument/2006/relationships/package" Target="../embeddings/Microsoft_Excel_Worksheet29.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45.xml"/><Relationship Id="rId2" Type="http://schemas.openxmlformats.org/officeDocument/2006/relationships/oleObject" Target="../embeddings/oleObject15.bin"/><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46.xml"/><Relationship Id="rId2" Type="http://schemas.openxmlformats.org/officeDocument/2006/relationships/package" Target="../embeddings/Microsoft_Excel_Worksheet30.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47.xml"/><Relationship Id="rId2" Type="http://schemas.openxmlformats.org/officeDocument/2006/relationships/oleObject" Target="../embeddings/oleObject16.bin"/><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8.xml"/><Relationship Id="rId2" Type="http://schemas.openxmlformats.org/officeDocument/2006/relationships/oleObject" Target="../embeddings/oleObject17.bin"/><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8.bin"/></Relationships>
</file>

<file path=ppt/charts/_rels/chart51.xml.rels><?xml version="1.0" encoding="UTF-8" standalone="yes"?>
<Relationships xmlns="http://schemas.openxmlformats.org/package/2006/relationships"><Relationship Id="rId1" Type="http://schemas.openxmlformats.org/officeDocument/2006/relationships/oleObject" Target="file:///\\Server2\Active%20Projects\Cowley%20County%20Assessment\Pre-Meeting%20Survey\Survey%20Summary%20Results%20-%20CB.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Server2\Active%20Projects\Cowley%20County%20Assessment\Pre-Meeting%20Survey\Survey%20Summary%20Results%20-%20CB.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Server2\Active%20Projects\Cowley%20County%20Assessment\Pre-Meeting%20Survey\Survey%20Summary%20Results%20-%20CB.xlsx" TargetMode="External"/><Relationship Id="rId2" Type="http://schemas.microsoft.com/office/2011/relationships/chartColorStyle" Target="colors10.xml"/><Relationship Id="rId1" Type="http://schemas.microsoft.com/office/2011/relationships/chartStyle" Target="style10.xml"/></Relationships>
</file>

<file path=ppt/charts/_rels/chart54.xml.rels><?xml version="1.0" encoding="UTF-8" standalone="yes"?>
<Relationships xmlns="http://schemas.openxmlformats.org/package/2006/relationships"><Relationship Id="rId3" Type="http://schemas.openxmlformats.org/officeDocument/2006/relationships/oleObject" Target="file:///\\Server2\Active%20Projects\Cowley%20County%20Assessment\Pre-Meeting%20Survey\Survey%20Summary%20Results%20-%20CB.xlsx" TargetMode="External"/><Relationship Id="rId2" Type="http://schemas.microsoft.com/office/2011/relationships/chartColorStyle" Target="colors11.xml"/><Relationship Id="rId1" Type="http://schemas.microsoft.com/office/2011/relationships/chartStyle" Target="style11.xml"/></Relationships>
</file>

<file path=ppt/charts/_rels/chart55.xml.rels><?xml version="1.0" encoding="UTF-8" standalone="yes"?>
<Relationships xmlns="http://schemas.openxmlformats.org/package/2006/relationships"><Relationship Id="rId3" Type="http://schemas.openxmlformats.org/officeDocument/2006/relationships/oleObject" Target="file:///\\Server2\Active%20Projects\Cowley%20County%20Assessment\Pre-Meeting%20Survey\Survey%20Summary%20Results%20-%20CB.xlsx" TargetMode="External"/><Relationship Id="rId2" Type="http://schemas.microsoft.com/office/2011/relationships/chartColorStyle" Target="colors12.xml"/><Relationship Id="rId1" Type="http://schemas.microsoft.com/office/2011/relationships/chartStyle" Target="style12.xml"/></Relationships>
</file>

<file path=ppt/charts/_rels/chart56.xml.rels><?xml version="1.0" encoding="UTF-8" standalone="yes"?>
<Relationships xmlns="http://schemas.openxmlformats.org/package/2006/relationships"><Relationship Id="rId3" Type="http://schemas.openxmlformats.org/officeDocument/2006/relationships/oleObject" Target="file:///\\Server2\Active%20Projects\Cowley%20County%20Assessment\Pre-Meeting%20Survey\Survey%20Summary%20Results%20-%20CB.xlsx" TargetMode="External"/><Relationship Id="rId2" Type="http://schemas.microsoft.com/office/2011/relationships/chartColorStyle" Target="colors13.xml"/><Relationship Id="rId1" Type="http://schemas.microsoft.com/office/2011/relationships/chartStyle" Target="style13.xml"/></Relationships>
</file>

<file path=ppt/charts/_rels/chart57.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1.xml"/></Relationships>
</file>

<file path=ppt/charts/_rels/chart58.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2.xml"/></Relationships>
</file>

<file path=ppt/charts/_rels/chart59.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4.xml"/></Relationships>
</file>

<file path=ppt/charts/_rels/chart61.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5.xml"/></Relationships>
</file>

<file path=ppt/charts/_rels/chart62.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6.xml"/></Relationships>
</file>

<file path=ppt/charts/_rels/chart63.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7.xml"/></Relationships>
</file>

<file path=ppt/charts/_rels/chart64.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8.xml"/></Relationships>
</file>

<file path=ppt/charts/_rels/chart65.xml.rels><?xml version="1.0" encoding="UTF-8" standalone="yes"?>
<Relationships xmlns="http://schemas.openxmlformats.org/package/2006/relationships"><Relationship Id="rId2" Type="http://schemas.openxmlformats.org/officeDocument/2006/relationships/oleObject" Target="file:///\\Server2\Active%20Projects\Cowley%20County%20Assessment\Pre-Meeting%20Survey\Survey%20Summary%20Results%20-%20CB.xlsx" TargetMode="External"/><Relationship Id="rId1" Type="http://schemas.openxmlformats.org/officeDocument/2006/relationships/themeOverride" Target="../theme/themeOverride5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a:t>Population of Cowley County</a:t>
            </a:r>
            <a:r>
              <a:rPr lang="en-US" sz="2800" baseline="0"/>
              <a:t> Cities</a:t>
            </a:r>
            <a:endParaRPr lang="en-US" sz="2800"/>
          </a:p>
        </c:rich>
      </c:tx>
      <c:layout>
        <c:manualLayout>
          <c:xMode val="edge"/>
          <c:yMode val="edge"/>
          <c:x val="0.15678854379313698"/>
          <c:y val="2.42063492063492E-2"/>
        </c:manualLayout>
      </c:layout>
      <c:overlay val="0"/>
      <c:spPr>
        <a:noFill/>
        <a:ln w="25400">
          <a:noFill/>
        </a:ln>
      </c:spPr>
    </c:title>
    <c:autoTitleDeleted val="0"/>
    <c:plotArea>
      <c:layout>
        <c:manualLayout>
          <c:layoutTarget val="inner"/>
          <c:xMode val="edge"/>
          <c:yMode val="edge"/>
          <c:x val="0.24468151550500633"/>
          <c:y val="0.12380843019622549"/>
          <c:w val="0.71692403032954211"/>
          <c:h val="0.81437757780277464"/>
        </c:manualLayout>
      </c:layout>
      <c:barChart>
        <c:barDir val="bar"/>
        <c:grouping val="clustered"/>
        <c:varyColors val="0"/>
        <c:ser>
          <c:idx val="0"/>
          <c:order val="0"/>
          <c:spPr>
            <a:solidFill>
              <a:srgbClr val="2E75B6"/>
            </a:solidFill>
          </c:spPr>
          <c:invertIfNegative val="0"/>
          <c:dLbls>
            <c:dLbl>
              <c:idx val="0"/>
              <c:layout>
                <c:manualLayout>
                  <c:x val="-0.29589041095890412"/>
                  <c:y val="0"/>
                </c:manualLayout>
              </c:layout>
              <c:spPr>
                <a:noFill/>
                <a:ln>
                  <a:noFill/>
                </a:ln>
                <a:effectLst/>
              </c:spPr>
              <c:txPr>
                <a:bodyPr wrap="square" lIns="38100" tIns="19050" rIns="38100" bIns="19050" anchor="ctr">
                  <a:spAutoFit/>
                </a:bodyPr>
                <a:lstStyle/>
                <a:p>
                  <a:pPr>
                    <a:defRPr sz="1600" b="1">
                      <a:solidFill>
                        <a:schemeClr val="bg1"/>
                      </a:solidFill>
                      <a:latin typeface="Trebuchet MS" panose="020B0603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29589041095890412"/>
                  <c:y val="0"/>
                </c:manualLayout>
              </c:layout>
              <c:spPr>
                <a:noFill/>
                <a:ln>
                  <a:noFill/>
                </a:ln>
                <a:effectLst/>
              </c:spPr>
              <c:txPr>
                <a:bodyPr wrap="square" lIns="38100" tIns="19050" rIns="38100" bIns="19050" anchor="ctr">
                  <a:spAutoFit/>
                </a:bodyPr>
                <a:lstStyle/>
                <a:p>
                  <a:pPr>
                    <a:defRPr sz="1600" b="1">
                      <a:solidFill>
                        <a:schemeClr val="bg1"/>
                      </a:solidFill>
                      <a:latin typeface="Trebuchet MS" panose="020B0603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1">
                    <a:solidFill>
                      <a:schemeClr val="tx1">
                        <a:lumMod val="65000"/>
                        <a:lumOff val="35000"/>
                      </a:schemeClr>
                    </a:solidFill>
                    <a:latin typeface="Trebuchet MS" panose="020B0603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Population!$F$7:$F$15</c:f>
              <c:strCache>
                <c:ptCount val="9"/>
                <c:pt idx="0">
                  <c:v>Arkansas City</c:v>
                </c:pt>
                <c:pt idx="1">
                  <c:v>Atlanta</c:v>
                </c:pt>
                <c:pt idx="2">
                  <c:v>Burden</c:v>
                </c:pt>
                <c:pt idx="3">
                  <c:v>Cambridge</c:v>
                </c:pt>
                <c:pt idx="4">
                  <c:v>Dexter</c:v>
                </c:pt>
                <c:pt idx="5">
                  <c:v>Geuda Springs</c:v>
                </c:pt>
                <c:pt idx="6">
                  <c:v>Parkerfield</c:v>
                </c:pt>
                <c:pt idx="7">
                  <c:v>Udall</c:v>
                </c:pt>
                <c:pt idx="8">
                  <c:v>Winfield</c:v>
                </c:pt>
              </c:strCache>
            </c:strRef>
          </c:cat>
          <c:val>
            <c:numRef>
              <c:f>Population!$G$7:$G$15</c:f>
              <c:numCache>
                <c:formatCode>General</c:formatCode>
                <c:ptCount val="9"/>
                <c:pt idx="0" formatCode="#,##0">
                  <c:v>12316</c:v>
                </c:pt>
                <c:pt idx="1">
                  <c:v>278</c:v>
                </c:pt>
                <c:pt idx="2">
                  <c:v>531</c:v>
                </c:pt>
                <c:pt idx="3">
                  <c:v>60</c:v>
                </c:pt>
                <c:pt idx="4">
                  <c:v>347</c:v>
                </c:pt>
                <c:pt idx="5">
                  <c:v>191</c:v>
                </c:pt>
                <c:pt idx="6">
                  <c:v>352</c:v>
                </c:pt>
                <c:pt idx="7">
                  <c:v>803</c:v>
                </c:pt>
                <c:pt idx="8" formatCode="#,##0">
                  <c:v>12324</c:v>
                </c:pt>
              </c:numCache>
            </c:numRef>
          </c:val>
        </c:ser>
        <c:dLbls>
          <c:showLegendKey val="0"/>
          <c:showVal val="0"/>
          <c:showCatName val="0"/>
          <c:showSerName val="0"/>
          <c:showPercent val="0"/>
          <c:showBubbleSize val="0"/>
        </c:dLbls>
        <c:gapWidth val="117"/>
        <c:axId val="339011432"/>
        <c:axId val="339011824"/>
      </c:barChart>
      <c:catAx>
        <c:axId val="339011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9011824"/>
        <c:crosses val="autoZero"/>
        <c:auto val="1"/>
        <c:lblAlgn val="ctr"/>
        <c:lblOffset val="100"/>
        <c:noMultiLvlLbl val="0"/>
      </c:catAx>
      <c:valAx>
        <c:axId val="339011824"/>
        <c:scaling>
          <c:orientation val="minMax"/>
        </c:scaling>
        <c:delete val="1"/>
        <c:axPos val="t"/>
        <c:numFmt formatCode="#,##0" sourceLinked="1"/>
        <c:majorTickMark val="out"/>
        <c:minorTickMark val="none"/>
        <c:tickLblPos val="nextTo"/>
        <c:crossAx val="33901143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b="1" dirty="0">
                <a:latin typeface="Trebuchet MS" panose="020B0603020202020204" pitchFamily="34" charset="0"/>
              </a:rPr>
              <a:t>Educational Attainment: </a:t>
            </a:r>
            <a:endParaRPr lang="en-US" sz="2600" b="1" dirty="0" smtClean="0">
              <a:latin typeface="Trebuchet MS" panose="020B0603020202020204" pitchFamily="34" charset="0"/>
            </a:endParaRPr>
          </a:p>
          <a:p>
            <a:pPr>
              <a:defRPr sz="2600"/>
            </a:pPr>
            <a:r>
              <a:rPr lang="en-US" sz="2600" b="1" dirty="0" smtClean="0">
                <a:latin typeface="Trebuchet MS" panose="020B0603020202020204" pitchFamily="34" charset="0"/>
              </a:rPr>
              <a:t>Percent </a:t>
            </a:r>
            <a:r>
              <a:rPr lang="en-US" sz="2600" b="1" dirty="0">
                <a:latin typeface="Trebuchet MS" panose="020B0603020202020204" pitchFamily="34" charset="0"/>
              </a:rPr>
              <a:t>Age 25 and Older with </a:t>
            </a:r>
            <a:endParaRPr lang="en-US" sz="2600" b="1" dirty="0" smtClean="0">
              <a:latin typeface="Trebuchet MS" panose="020B0603020202020204" pitchFamily="34" charset="0"/>
            </a:endParaRPr>
          </a:p>
          <a:p>
            <a:pPr>
              <a:defRPr sz="2600"/>
            </a:pPr>
            <a:r>
              <a:rPr lang="en-US" sz="2600" b="1" dirty="0" smtClean="0">
                <a:latin typeface="Trebuchet MS" panose="020B0603020202020204" pitchFamily="34" charset="0"/>
              </a:rPr>
              <a:t>Bachelor's</a:t>
            </a:r>
            <a:r>
              <a:rPr lang="en-US" sz="2600" b="1" baseline="0" dirty="0" smtClean="0">
                <a:latin typeface="Trebuchet MS" panose="020B0603020202020204" pitchFamily="34" charset="0"/>
              </a:rPr>
              <a:t> </a:t>
            </a:r>
            <a:r>
              <a:rPr lang="en-US" sz="2600" b="1" baseline="0" dirty="0">
                <a:latin typeface="Trebuchet MS" panose="020B0603020202020204" pitchFamily="34" charset="0"/>
              </a:rPr>
              <a:t>Degree or Higher</a:t>
            </a:r>
            <a:endParaRPr lang="en-US" sz="2600" b="1" dirty="0">
              <a:latin typeface="Trebuchet MS" panose="020B0603020202020204" pitchFamily="34" charset="0"/>
            </a:endParaRPr>
          </a:p>
        </c:rich>
      </c:tx>
      <c:layout>
        <c:manualLayout>
          <c:xMode val="edge"/>
          <c:yMode val="edge"/>
          <c:x val="0.22643673705735673"/>
          <c:y val="0"/>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844428537341919E-2"/>
          <c:y val="0.19499687539057617"/>
          <c:w val="0.92469636400345057"/>
          <c:h val="0.67776043619547555"/>
        </c:manualLayout>
      </c:layout>
      <c:barChart>
        <c:barDir val="col"/>
        <c:grouping val="clustered"/>
        <c:varyColors val="0"/>
        <c:ser>
          <c:idx val="0"/>
          <c:order val="0"/>
          <c:tx>
            <c:strRef>
              <c:f>Income_Pov_Ed!$G$10</c:f>
              <c:strCache>
                <c:ptCount val="1"/>
                <c:pt idx="0">
                  <c:v>Educational Attainment - Bachelor Degree or higher</c:v>
                </c:pt>
              </c:strCache>
            </c:strRef>
          </c:tx>
          <c:spPr>
            <a:solidFill>
              <a:schemeClr val="accent4"/>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Income_Pov_Ed!$B$11:$B$21</c:f>
              <c:strCache>
                <c:ptCount val="5"/>
                <c:pt idx="0">
                  <c:v>Kansas</c:v>
                </c:pt>
                <c:pt idx="1">
                  <c:v>Cowley County</c:v>
                </c:pt>
                <c:pt idx="2">
                  <c:v>Arkansas City</c:v>
                </c:pt>
                <c:pt idx="3">
                  <c:v>Udall</c:v>
                </c:pt>
                <c:pt idx="4">
                  <c:v>Winfield</c:v>
                </c:pt>
              </c:strCache>
            </c:strRef>
          </c:cat>
          <c:val>
            <c:numRef>
              <c:f>Income_Pov_Ed!$G$11:$G$21</c:f>
              <c:numCache>
                <c:formatCode>0%</c:formatCode>
                <c:ptCount val="5"/>
                <c:pt idx="0">
                  <c:v>0.307</c:v>
                </c:pt>
                <c:pt idx="1">
                  <c:v>0.19400000000000001</c:v>
                </c:pt>
                <c:pt idx="2">
                  <c:v>0.157</c:v>
                </c:pt>
                <c:pt idx="3">
                  <c:v>0.155</c:v>
                </c:pt>
                <c:pt idx="4">
                  <c:v>0.23</c:v>
                </c:pt>
              </c:numCache>
            </c:numRef>
          </c:val>
        </c:ser>
        <c:dLbls>
          <c:showLegendKey val="0"/>
          <c:showVal val="0"/>
          <c:showCatName val="0"/>
          <c:showSerName val="0"/>
          <c:showPercent val="0"/>
          <c:showBubbleSize val="0"/>
        </c:dLbls>
        <c:gapWidth val="70"/>
        <c:overlap val="-27"/>
        <c:axId val="339475584"/>
        <c:axId val="339476760"/>
      </c:barChart>
      <c:catAx>
        <c:axId val="33947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339476760"/>
        <c:crosses val="autoZero"/>
        <c:auto val="1"/>
        <c:lblAlgn val="ctr"/>
        <c:lblOffset val="100"/>
        <c:noMultiLvlLbl val="0"/>
      </c:catAx>
      <c:valAx>
        <c:axId val="33947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475584"/>
        <c:crosses val="autoZero"/>
        <c:crossBetween val="between"/>
      </c:valAx>
      <c:spPr>
        <a:noFill/>
        <a:ln>
          <a:solidFill>
            <a:schemeClr val="tx1">
              <a:lumMod val="15000"/>
              <a:lumOff val="85000"/>
            </a:schemeClr>
          </a:solid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solidFill>
                  <a:schemeClr val="tx1">
                    <a:lumMod val="65000"/>
                    <a:lumOff val="35000"/>
                  </a:schemeClr>
                </a:solidFill>
              </a:rPr>
              <a:t>Percent of Adults Who Reported Consuming Vegetables Less than 1 Time Per Day (2013)</a:t>
            </a:r>
          </a:p>
        </c:rich>
      </c:tx>
      <c:layout>
        <c:manualLayout>
          <c:xMode val="edge"/>
          <c:yMode val="edge"/>
          <c:x val="0.14114282589676291"/>
          <c:y val="1.950068741407324E-2"/>
        </c:manualLayout>
      </c:layout>
      <c:overlay val="0"/>
      <c:spPr>
        <a:noFill/>
        <a:ln>
          <a:noFill/>
        </a:ln>
        <a:effectLst/>
      </c:spPr>
    </c:title>
    <c:autoTitleDeleted val="0"/>
    <c:plotArea>
      <c:layout>
        <c:manualLayout>
          <c:layoutTarget val="inner"/>
          <c:xMode val="edge"/>
          <c:yMode val="edge"/>
          <c:x val="8.9435725033885E-2"/>
          <c:y val="0.15373834324720373"/>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Graphs!$C$177:$G$177</c:f>
              <c:numCache>
                <c:formatCode>0.0%</c:formatCode>
                <c:ptCount val="5"/>
                <c:pt idx="0">
                  <c:v>0.22899999999999998</c:v>
                </c:pt>
                <c:pt idx="1">
                  <c:v>0.29799999999999999</c:v>
                </c:pt>
                <c:pt idx="2">
                  <c:v>0.22500000000000001</c:v>
                </c:pt>
                <c:pt idx="3">
                  <c:v>0.28800000000000003</c:v>
                </c:pt>
                <c:pt idx="4">
                  <c:v>0.26100000000000001</c:v>
                </c:pt>
              </c:numCache>
            </c:numRef>
          </c:val>
        </c:ser>
        <c:dLbls>
          <c:dLblPos val="outEnd"/>
          <c:showLegendKey val="0"/>
          <c:showVal val="1"/>
          <c:showCatName val="0"/>
          <c:showSerName val="0"/>
          <c:showPercent val="0"/>
          <c:showBubbleSize val="0"/>
        </c:dLbls>
        <c:gapWidth val="58"/>
        <c:overlap val="-27"/>
        <c:axId val="339478720"/>
        <c:axId val="339471664"/>
      </c:barChart>
      <c:catAx>
        <c:axId val="339478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9471664"/>
        <c:crosses val="autoZero"/>
        <c:auto val="1"/>
        <c:lblAlgn val="ctr"/>
        <c:lblOffset val="100"/>
        <c:noMultiLvlLbl val="0"/>
      </c:catAx>
      <c:valAx>
        <c:axId val="339471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947872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solidFill>
                <a:latin typeface="Trebuchet MS" panose="020B0603020202020204" pitchFamily="34" charset="0"/>
                <a:ea typeface="+mn-ea"/>
                <a:cs typeface="+mn-cs"/>
              </a:defRPr>
            </a:pPr>
            <a:r>
              <a:rPr lang="en-US" sz="2400" b="1" i="0" u="none" strike="noStrike" baseline="0" dirty="0">
                <a:solidFill>
                  <a:schemeClr val="tx1">
                    <a:lumMod val="65000"/>
                    <a:lumOff val="35000"/>
                  </a:schemeClr>
                </a:solidFill>
                <a:effectLst/>
              </a:rPr>
              <a:t>Percent of Adults Who Reported Consuming Fruit Less than 1 Time Per Day (</a:t>
            </a:r>
            <a:r>
              <a:rPr lang="en-US" sz="2400" b="1" dirty="0">
                <a:solidFill>
                  <a:schemeClr val="tx1">
                    <a:lumMod val="65000"/>
                    <a:lumOff val="35000"/>
                  </a:schemeClr>
                </a:solidFill>
              </a:rPr>
              <a:t>2013)</a:t>
            </a:r>
          </a:p>
        </c:rich>
      </c:tx>
      <c:layout>
        <c:manualLayout>
          <c:xMode val="edge"/>
          <c:yMode val="edge"/>
          <c:x val="0.13375887041897538"/>
          <c:y val="1.7516560429946256E-2"/>
        </c:manualLayout>
      </c:layout>
      <c:overlay val="0"/>
      <c:spPr>
        <a:noFill/>
        <a:ln>
          <a:noFill/>
        </a:ln>
        <a:effectLst/>
      </c:spPr>
    </c:title>
    <c:autoTitleDeleted val="0"/>
    <c:plotArea>
      <c:layout>
        <c:manualLayout>
          <c:layoutTarget val="inner"/>
          <c:xMode val="edge"/>
          <c:yMode val="edge"/>
          <c:x val="9.088577796081683E-2"/>
          <c:y val="0.14783403213928845"/>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Graphs!$C$209:$G$209</c:f>
              <c:numCache>
                <c:formatCode>0.0%</c:formatCode>
                <c:ptCount val="5"/>
                <c:pt idx="0">
                  <c:v>0.41700000000000004</c:v>
                </c:pt>
                <c:pt idx="1">
                  <c:v>0.504</c:v>
                </c:pt>
                <c:pt idx="2">
                  <c:v>0.38700000000000001</c:v>
                </c:pt>
                <c:pt idx="3">
                  <c:v>0.49399999999999999</c:v>
                </c:pt>
                <c:pt idx="4">
                  <c:v>0.44400000000000001</c:v>
                </c:pt>
              </c:numCache>
            </c:numRef>
          </c:val>
        </c:ser>
        <c:dLbls>
          <c:dLblPos val="outEnd"/>
          <c:showLegendKey val="0"/>
          <c:showVal val="1"/>
          <c:showCatName val="0"/>
          <c:showSerName val="0"/>
          <c:showPercent val="0"/>
          <c:showBubbleSize val="0"/>
        </c:dLbls>
        <c:gapWidth val="58"/>
        <c:overlap val="-27"/>
        <c:axId val="343157360"/>
        <c:axId val="343159320"/>
      </c:barChart>
      <c:catAx>
        <c:axId val="3431573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3159320"/>
        <c:crosses val="autoZero"/>
        <c:auto val="1"/>
        <c:lblAlgn val="ctr"/>
        <c:lblOffset val="100"/>
        <c:noMultiLvlLbl val="0"/>
      </c:catAx>
      <c:valAx>
        <c:axId val="343159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315736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spc="0" baseline="0">
                <a:solidFill>
                  <a:schemeClr val="tx1"/>
                </a:solidFill>
                <a:latin typeface="Trebuchet MS" panose="020B0603020202020204" pitchFamily="34" charset="0"/>
                <a:ea typeface="+mn-ea"/>
                <a:cs typeface="+mn-cs"/>
              </a:defRPr>
            </a:pPr>
            <a:r>
              <a:rPr lang="en-US" sz="2200" b="1" i="0" u="none" strike="noStrike" baseline="0" dirty="0">
                <a:solidFill>
                  <a:schemeClr val="tx1">
                    <a:lumMod val="65000"/>
                    <a:lumOff val="35000"/>
                  </a:schemeClr>
                </a:solidFill>
                <a:effectLst/>
              </a:rPr>
              <a:t>Percentage of Adults Not Participating in the Recommended Level of Physical Activity </a:t>
            </a:r>
            <a:endParaRPr lang="en-US" sz="2200" b="1" i="0" u="none" strike="noStrike" baseline="0" dirty="0" smtClean="0">
              <a:solidFill>
                <a:schemeClr val="tx1">
                  <a:lumMod val="65000"/>
                  <a:lumOff val="35000"/>
                </a:schemeClr>
              </a:solidFill>
              <a:effectLst/>
            </a:endParaRPr>
          </a:p>
          <a:p>
            <a:pPr>
              <a:defRPr sz="2200" b="1" i="0" u="none" strike="noStrike" kern="1200" spc="0" baseline="0">
                <a:solidFill>
                  <a:schemeClr val="tx1"/>
                </a:solidFill>
                <a:latin typeface="Trebuchet MS" panose="020B0603020202020204" pitchFamily="34" charset="0"/>
                <a:ea typeface="+mn-ea"/>
                <a:cs typeface="+mn-cs"/>
              </a:defRPr>
            </a:pPr>
            <a:r>
              <a:rPr lang="en-US" sz="2200" b="1" i="0" u="none" strike="noStrike" baseline="0" dirty="0" smtClean="0">
                <a:solidFill>
                  <a:schemeClr val="tx1">
                    <a:lumMod val="65000"/>
                    <a:lumOff val="35000"/>
                  </a:schemeClr>
                </a:solidFill>
                <a:effectLst/>
              </a:rPr>
              <a:t>(</a:t>
            </a:r>
            <a:r>
              <a:rPr lang="en-US" sz="2200" b="1" i="0" u="none" strike="noStrike" baseline="0" dirty="0">
                <a:solidFill>
                  <a:schemeClr val="tx1">
                    <a:lumMod val="65000"/>
                    <a:lumOff val="35000"/>
                  </a:schemeClr>
                </a:solidFill>
                <a:effectLst/>
              </a:rPr>
              <a:t>Aerobic and/or Strengthening) (</a:t>
            </a:r>
            <a:r>
              <a:rPr lang="en-US" sz="2200" b="1" dirty="0">
                <a:solidFill>
                  <a:schemeClr val="tx1">
                    <a:lumMod val="65000"/>
                    <a:lumOff val="35000"/>
                  </a:schemeClr>
                </a:solidFill>
              </a:rPr>
              <a:t>2013</a:t>
            </a:r>
            <a:r>
              <a:rPr lang="en-US" sz="2200" b="1" dirty="0" smtClean="0">
                <a:solidFill>
                  <a:schemeClr val="tx1">
                    <a:lumMod val="65000"/>
                    <a:lumOff val="35000"/>
                  </a:schemeClr>
                </a:solidFill>
              </a:rPr>
              <a:t>)</a:t>
            </a:r>
          </a:p>
          <a:p>
            <a:pPr>
              <a:defRPr sz="2200" b="1" i="0" u="none" strike="noStrike" kern="1200" spc="0" baseline="0">
                <a:solidFill>
                  <a:schemeClr val="tx1"/>
                </a:solidFill>
                <a:latin typeface="Trebuchet MS" panose="020B0603020202020204" pitchFamily="34" charset="0"/>
                <a:ea typeface="+mn-ea"/>
                <a:cs typeface="+mn-cs"/>
              </a:defRPr>
            </a:pPr>
            <a:endParaRPr lang="en-US" sz="2200" b="1" dirty="0">
              <a:solidFill>
                <a:schemeClr val="tx1">
                  <a:lumMod val="65000"/>
                  <a:lumOff val="35000"/>
                </a:schemeClr>
              </a:solidFill>
            </a:endParaRPr>
          </a:p>
        </c:rich>
      </c:tx>
      <c:layout>
        <c:manualLayout>
          <c:xMode val="edge"/>
          <c:yMode val="edge"/>
          <c:x val="0.14539977559574624"/>
          <c:y val="5.820163051967856E-3"/>
        </c:manualLayout>
      </c:layout>
      <c:overlay val="0"/>
      <c:spPr>
        <a:noFill/>
        <a:ln>
          <a:noFill/>
        </a:ln>
        <a:effectLst/>
      </c:spPr>
    </c:title>
    <c:autoTitleDeleted val="0"/>
    <c:plotArea>
      <c:layout>
        <c:manualLayout>
          <c:layoutTarget val="inner"/>
          <c:xMode val="edge"/>
          <c:yMode val="edge"/>
          <c:x val="9.1124979605062675E-2"/>
          <c:y val="0.17357955255593052"/>
          <c:w val="0.89643082602436253"/>
          <c:h val="0.7003507374078240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Graphs!$C$258:$G$258</c:f>
              <c:numCache>
                <c:formatCode>0.0%</c:formatCode>
                <c:ptCount val="5"/>
                <c:pt idx="0">
                  <c:v>0.82099999999999995</c:v>
                </c:pt>
                <c:pt idx="1">
                  <c:v>0.90400000000000003</c:v>
                </c:pt>
                <c:pt idx="2">
                  <c:v>0.82499999999999996</c:v>
                </c:pt>
                <c:pt idx="3">
                  <c:v>0.86499999999999999</c:v>
                </c:pt>
                <c:pt idx="4">
                  <c:v>0.85699999999999998</c:v>
                </c:pt>
              </c:numCache>
            </c:numRef>
          </c:val>
        </c:ser>
        <c:dLbls>
          <c:dLblPos val="outEnd"/>
          <c:showLegendKey val="0"/>
          <c:showVal val="1"/>
          <c:showCatName val="0"/>
          <c:showSerName val="0"/>
          <c:showPercent val="0"/>
          <c:showBubbleSize val="0"/>
        </c:dLbls>
        <c:gapWidth val="58"/>
        <c:overlap val="-27"/>
        <c:axId val="343155792"/>
        <c:axId val="343158144"/>
      </c:barChart>
      <c:catAx>
        <c:axId val="3431557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3158144"/>
        <c:crosses val="autoZero"/>
        <c:auto val="1"/>
        <c:lblAlgn val="ctr"/>
        <c:lblOffset val="100"/>
        <c:noMultiLvlLbl val="0"/>
      </c:catAx>
      <c:valAx>
        <c:axId val="3431581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315579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Percentage of Adults Who are Obese </a:t>
            </a:r>
            <a:r>
              <a:rPr lang="en-US" sz="2800" b="1">
                <a:solidFill>
                  <a:schemeClr val="tx1">
                    <a:lumMod val="65000"/>
                    <a:lumOff val="35000"/>
                  </a:schemeClr>
                </a:solidFill>
              </a:rPr>
              <a:t>(2013)</a:t>
            </a:r>
          </a:p>
        </c:rich>
      </c:tx>
      <c:layout>
        <c:manualLayout>
          <c:xMode val="edge"/>
          <c:yMode val="edge"/>
          <c:x val="0.18310115169597393"/>
          <c:y val="1.7628785267798475E-2"/>
        </c:manualLayout>
      </c:layout>
      <c:overlay val="0"/>
      <c:spPr>
        <a:noFill/>
        <a:ln>
          <a:noFill/>
        </a:ln>
        <a:effectLst/>
      </c:spPr>
    </c:title>
    <c:autoTitleDeleted val="0"/>
    <c:plotArea>
      <c:layout>
        <c:manualLayout>
          <c:layoutTarget val="inner"/>
          <c:xMode val="edge"/>
          <c:yMode val="edge"/>
          <c:x val="8.9435725033885E-2"/>
          <c:y val="0.14980213584192686"/>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Graphs!$C$307:$G$307</c:f>
              <c:numCache>
                <c:formatCode>0.0%</c:formatCode>
                <c:ptCount val="5"/>
                <c:pt idx="0">
                  <c:v>0.3</c:v>
                </c:pt>
                <c:pt idx="1">
                  <c:v>0.38</c:v>
                </c:pt>
                <c:pt idx="2">
                  <c:v>0.28699999999999998</c:v>
                </c:pt>
                <c:pt idx="3">
                  <c:v>0.33500000000000002</c:v>
                </c:pt>
                <c:pt idx="4">
                  <c:v>0.28800000000000003</c:v>
                </c:pt>
              </c:numCache>
            </c:numRef>
          </c:val>
        </c:ser>
        <c:dLbls>
          <c:dLblPos val="outEnd"/>
          <c:showLegendKey val="0"/>
          <c:showVal val="1"/>
          <c:showCatName val="0"/>
          <c:showSerName val="0"/>
          <c:showPercent val="0"/>
          <c:showBubbleSize val="0"/>
        </c:dLbls>
        <c:gapWidth val="58"/>
        <c:overlap val="-27"/>
        <c:axId val="343157752"/>
        <c:axId val="343156576"/>
      </c:barChart>
      <c:catAx>
        <c:axId val="3431577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3156576"/>
        <c:crosses val="autoZero"/>
        <c:auto val="1"/>
        <c:lblAlgn val="ctr"/>
        <c:lblOffset val="100"/>
        <c:noMultiLvlLbl val="0"/>
      </c:catAx>
      <c:valAx>
        <c:axId val="34315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315775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Percentage of Adults </a:t>
            </a:r>
            <a:r>
              <a:rPr lang="en-US" sz="2800" b="1" i="0" u="none" strike="noStrike" baseline="0" dirty="0" smtClean="0">
                <a:solidFill>
                  <a:schemeClr val="tx1">
                    <a:lumMod val="65000"/>
                    <a:lumOff val="35000"/>
                  </a:schemeClr>
                </a:solidFill>
                <a:effectLst/>
              </a:rPr>
              <a:t/>
            </a:r>
            <a:br>
              <a:rPr lang="en-US" sz="2800" b="1" i="0" u="none" strike="noStrike" baseline="0" dirty="0" smtClean="0">
                <a:solidFill>
                  <a:schemeClr val="tx1">
                    <a:lumMod val="65000"/>
                    <a:lumOff val="35000"/>
                  </a:schemeClr>
                </a:solidFill>
                <a:effectLst/>
              </a:rPr>
            </a:br>
            <a:r>
              <a:rPr lang="en-US" sz="2800" b="1" i="0" u="none" strike="noStrike" baseline="0" dirty="0" smtClean="0">
                <a:solidFill>
                  <a:schemeClr val="tx1">
                    <a:lumMod val="65000"/>
                    <a:lumOff val="35000"/>
                  </a:schemeClr>
                </a:solidFill>
                <a:effectLst/>
              </a:rPr>
              <a:t>Who </a:t>
            </a:r>
            <a:r>
              <a:rPr lang="en-US" sz="2800" b="1" i="0" u="none" strike="noStrike" baseline="0" dirty="0">
                <a:solidFill>
                  <a:schemeClr val="tx1">
                    <a:lumMod val="65000"/>
                    <a:lumOff val="35000"/>
                  </a:schemeClr>
                </a:solidFill>
                <a:effectLst/>
              </a:rPr>
              <a:t>are Overweight </a:t>
            </a:r>
            <a:r>
              <a:rPr lang="en-US" sz="2800" b="1" dirty="0">
                <a:solidFill>
                  <a:schemeClr val="tx1">
                    <a:lumMod val="65000"/>
                    <a:lumOff val="35000"/>
                  </a:schemeClr>
                </a:solidFill>
              </a:rPr>
              <a:t>(2013)</a:t>
            </a:r>
          </a:p>
        </c:rich>
      </c:tx>
      <c:layout>
        <c:manualLayout>
          <c:xMode val="edge"/>
          <c:yMode val="edge"/>
          <c:x val="0.21210221023461059"/>
          <c:y val="1.8839556466909825E-3"/>
        </c:manualLayout>
      </c:layout>
      <c:overlay val="0"/>
      <c:spPr>
        <a:noFill/>
        <a:ln>
          <a:noFill/>
        </a:ln>
        <a:effectLst/>
      </c:spPr>
    </c:title>
    <c:autoTitleDeleted val="0"/>
    <c:plotArea>
      <c:layout>
        <c:manualLayout>
          <c:layoutTarget val="inner"/>
          <c:xMode val="edge"/>
          <c:yMode val="edge"/>
          <c:x val="0.11263657186479432"/>
          <c:y val="0.14396184851893512"/>
          <c:w val="0.87177992626652134"/>
          <c:h val="0.7319366329208848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Graphs!$C$340:$G$340</c:f>
              <c:numCache>
                <c:formatCode>0.0%</c:formatCode>
                <c:ptCount val="5"/>
                <c:pt idx="0">
                  <c:v>0.35299999999999998</c:v>
                </c:pt>
                <c:pt idx="1">
                  <c:v>0.373</c:v>
                </c:pt>
                <c:pt idx="2">
                  <c:v>0.375</c:v>
                </c:pt>
                <c:pt idx="3">
                  <c:v>0.36099999999999999</c:v>
                </c:pt>
                <c:pt idx="4">
                  <c:v>0.36799999999999999</c:v>
                </c:pt>
              </c:numCache>
            </c:numRef>
          </c:val>
        </c:ser>
        <c:dLbls>
          <c:dLblPos val="outEnd"/>
          <c:showLegendKey val="0"/>
          <c:showVal val="1"/>
          <c:showCatName val="0"/>
          <c:showSerName val="0"/>
          <c:showPercent val="0"/>
          <c:showBubbleSize val="0"/>
        </c:dLbls>
        <c:gapWidth val="58"/>
        <c:overlap val="-27"/>
        <c:axId val="343156968"/>
        <c:axId val="344327592"/>
      </c:barChart>
      <c:catAx>
        <c:axId val="3431569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7592"/>
        <c:crosses val="autoZero"/>
        <c:auto val="1"/>
        <c:lblAlgn val="ctr"/>
        <c:lblOffset val="100"/>
        <c:noMultiLvlLbl val="0"/>
      </c:catAx>
      <c:valAx>
        <c:axId val="3443275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3156968"/>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Percentage of Adults </a:t>
            </a:r>
            <a:r>
              <a:rPr lang="en-US" sz="2800" b="1" i="0" u="none" strike="noStrike" baseline="0" dirty="0" smtClean="0">
                <a:solidFill>
                  <a:schemeClr val="tx1">
                    <a:lumMod val="65000"/>
                    <a:lumOff val="35000"/>
                  </a:schemeClr>
                </a:solidFill>
                <a:effectLst/>
              </a:rPr>
              <a:t>Who </a:t>
            </a:r>
            <a:r>
              <a:rPr lang="en-US" sz="2800" b="1" i="0" u="none" strike="noStrike" baseline="0" dirty="0">
                <a:solidFill>
                  <a:schemeClr val="tx1">
                    <a:lumMod val="65000"/>
                    <a:lumOff val="35000"/>
                  </a:schemeClr>
                </a:solidFill>
                <a:effectLst/>
              </a:rPr>
              <a:t>are </a:t>
            </a:r>
            <a:endParaRPr lang="en-US" sz="2800" b="1" i="0" u="none" strike="noStrike" baseline="0" dirty="0" smtClean="0">
              <a:solidFill>
                <a:schemeClr val="tx1">
                  <a:lumMod val="65000"/>
                  <a:lumOff val="35000"/>
                </a:schemeClr>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smtClean="0">
                <a:solidFill>
                  <a:schemeClr val="tx1">
                    <a:lumMod val="65000"/>
                    <a:lumOff val="35000"/>
                  </a:schemeClr>
                </a:solidFill>
                <a:effectLst/>
              </a:rPr>
              <a:t>Binge Drinkers </a:t>
            </a:r>
            <a:r>
              <a:rPr lang="en-US" sz="2800" b="1" i="0" baseline="0" dirty="0">
                <a:solidFill>
                  <a:schemeClr val="tx1">
                    <a:lumMod val="65000"/>
                    <a:lumOff val="35000"/>
                  </a:schemeClr>
                </a:solidFill>
                <a:effectLst/>
              </a:rPr>
              <a:t>(2013)</a:t>
            </a:r>
            <a:endParaRPr lang="en-US" sz="2800" dirty="0">
              <a:solidFill>
                <a:schemeClr val="tx1">
                  <a:lumMod val="65000"/>
                  <a:lumOff val="35000"/>
                </a:schemeClr>
              </a:solidFill>
              <a:effectLst/>
            </a:endParaRPr>
          </a:p>
        </c:rich>
      </c:tx>
      <c:layout>
        <c:manualLayout>
          <c:xMode val="edge"/>
          <c:yMode val="edge"/>
          <c:x val="0.19616384757460872"/>
          <c:y val="1.5596644169478818E-2"/>
        </c:manualLayout>
      </c:layout>
      <c:overlay val="0"/>
      <c:spPr>
        <a:noFill/>
        <a:ln>
          <a:noFill/>
        </a:ln>
        <a:effectLst/>
      </c:spPr>
    </c:title>
    <c:autoTitleDeleted val="0"/>
    <c:plotArea>
      <c:layout>
        <c:manualLayout>
          <c:layoutTarget val="inner"/>
          <c:xMode val="edge"/>
          <c:yMode val="edge"/>
          <c:x val="9.233583088774866E-2"/>
          <c:y val="0.16554696546303435"/>
          <c:w val="0.89353072017049884"/>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KHM-mb.xlsx]Graphs'!$C$1564:$G$1564</c:f>
              <c:numCache>
                <c:formatCode>0.0%</c:formatCode>
                <c:ptCount val="5"/>
                <c:pt idx="0">
                  <c:v>0.154</c:v>
                </c:pt>
                <c:pt idx="1">
                  <c:v>0.16200000000000001</c:v>
                </c:pt>
                <c:pt idx="2">
                  <c:v>0.13</c:v>
                </c:pt>
                <c:pt idx="3">
                  <c:v>0.11</c:v>
                </c:pt>
                <c:pt idx="4">
                  <c:v>0.14699999999999999</c:v>
                </c:pt>
              </c:numCache>
            </c:numRef>
          </c:val>
        </c:ser>
        <c:dLbls>
          <c:dLblPos val="outEnd"/>
          <c:showLegendKey val="0"/>
          <c:showVal val="1"/>
          <c:showCatName val="0"/>
          <c:showSerName val="0"/>
          <c:showPercent val="0"/>
          <c:showBubbleSize val="0"/>
        </c:dLbls>
        <c:gapWidth val="58"/>
        <c:overlap val="-27"/>
        <c:axId val="344330728"/>
        <c:axId val="344334256"/>
      </c:barChart>
      <c:catAx>
        <c:axId val="3443307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4256"/>
        <c:crosses val="autoZero"/>
        <c:auto val="1"/>
        <c:lblAlgn val="ctr"/>
        <c:lblOffset val="100"/>
        <c:noMultiLvlLbl val="0"/>
      </c:catAx>
      <c:valAx>
        <c:axId val="34433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0728"/>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Percentage of Adults Who Currently Smoke Cigarettes </a:t>
            </a:r>
            <a:r>
              <a:rPr lang="en-US" sz="2800" b="1" i="0" baseline="0">
                <a:solidFill>
                  <a:schemeClr val="tx1">
                    <a:lumMod val="65000"/>
                    <a:lumOff val="35000"/>
                  </a:schemeClr>
                </a:solidFill>
                <a:effectLst/>
              </a:rPr>
              <a:t>(2013)</a:t>
            </a:r>
            <a:endParaRPr lang="en-US" sz="2800">
              <a:solidFill>
                <a:schemeClr val="tx1">
                  <a:lumMod val="65000"/>
                  <a:lumOff val="35000"/>
                </a:schemeClr>
              </a:solidFill>
              <a:effectLst/>
            </a:endParaRPr>
          </a:p>
        </c:rich>
      </c:tx>
      <c:layout>
        <c:manualLayout>
          <c:xMode val="edge"/>
          <c:yMode val="edge"/>
          <c:x val="0.15013475746087293"/>
          <c:y val="1.361251718535183E-2"/>
        </c:manualLayout>
      </c:layout>
      <c:overlay val="0"/>
      <c:spPr>
        <a:noFill/>
        <a:ln>
          <a:noFill/>
        </a:ln>
        <a:effectLst/>
      </c:spPr>
    </c:title>
    <c:autoTitleDeleted val="0"/>
    <c:plotArea>
      <c:layout>
        <c:manualLayout>
          <c:layoutTarget val="inner"/>
          <c:xMode val="edge"/>
          <c:yMode val="edge"/>
          <c:x val="9.233583088774866E-2"/>
          <c:y val="0.16161075805775746"/>
          <c:w val="0.89353072017049884"/>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Graphs!$C$1596:$G$1596</c:f>
              <c:numCache>
                <c:formatCode>0.0%</c:formatCode>
                <c:ptCount val="5"/>
                <c:pt idx="0">
                  <c:v>0.2</c:v>
                </c:pt>
                <c:pt idx="1">
                  <c:v>0.20699999999999999</c:v>
                </c:pt>
                <c:pt idx="2">
                  <c:v>0.14499999999999999</c:v>
                </c:pt>
                <c:pt idx="3">
                  <c:v>0.31</c:v>
                </c:pt>
                <c:pt idx="4">
                  <c:v>0.19</c:v>
                </c:pt>
              </c:numCache>
            </c:numRef>
          </c:val>
        </c:ser>
        <c:dLbls>
          <c:dLblPos val="outEnd"/>
          <c:showLegendKey val="0"/>
          <c:showVal val="1"/>
          <c:showCatName val="0"/>
          <c:showSerName val="0"/>
          <c:showPercent val="0"/>
          <c:showBubbleSize val="0"/>
        </c:dLbls>
        <c:gapWidth val="58"/>
        <c:overlap val="-27"/>
        <c:axId val="344331904"/>
        <c:axId val="344331512"/>
      </c:barChart>
      <c:catAx>
        <c:axId val="3443319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1512"/>
        <c:crosses val="autoZero"/>
        <c:auto val="1"/>
        <c:lblAlgn val="ctr"/>
        <c:lblOffset val="100"/>
        <c:noMultiLvlLbl val="0"/>
      </c:catAx>
      <c:valAx>
        <c:axId val="344331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190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Percent of Infants Fully Immunized at 24 Months </a:t>
            </a:r>
            <a:r>
              <a:rPr lang="en-US" sz="2800" b="1">
                <a:solidFill>
                  <a:schemeClr val="tx1">
                    <a:lumMod val="65000"/>
                    <a:lumOff val="35000"/>
                  </a:schemeClr>
                </a:solidFill>
              </a:rPr>
              <a:t>(2012-2013)</a:t>
            </a:r>
          </a:p>
        </c:rich>
      </c:tx>
      <c:layout>
        <c:manualLayout>
          <c:xMode val="edge"/>
          <c:yMode val="edge"/>
          <c:x val="0.14619774958685719"/>
          <c:y val="1.5596644169478818E-2"/>
        </c:manualLayout>
      </c:layout>
      <c:overlay val="0"/>
      <c:spPr>
        <a:noFill/>
        <a:ln>
          <a:noFill/>
        </a:ln>
        <a:effectLst/>
      </c:spPr>
    </c:title>
    <c:autoTitleDeleted val="0"/>
    <c:plotArea>
      <c:layout>
        <c:manualLayout>
          <c:layoutTarget val="inner"/>
          <c:xMode val="edge"/>
          <c:yMode val="edge"/>
          <c:x val="8.9435725033885E-2"/>
          <c:y val="0.15570644694984218"/>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KHM-mb.xlsx]Graphs'!$C$520:$G$520</c:f>
              <c:numCache>
                <c:formatCode>0.0%</c:formatCode>
                <c:ptCount val="5"/>
                <c:pt idx="0">
                  <c:v>0.61499999999999999</c:v>
                </c:pt>
                <c:pt idx="1">
                  <c:v>0.65300000000000002</c:v>
                </c:pt>
                <c:pt idx="2">
                  <c:v>0.6</c:v>
                </c:pt>
                <c:pt idx="3">
                  <c:v>0.68200000000000005</c:v>
                </c:pt>
                <c:pt idx="4">
                  <c:v>0.71299999999999997</c:v>
                </c:pt>
              </c:numCache>
            </c:numRef>
          </c:val>
        </c:ser>
        <c:dLbls>
          <c:dLblPos val="outEnd"/>
          <c:showLegendKey val="0"/>
          <c:showVal val="1"/>
          <c:showCatName val="0"/>
          <c:showSerName val="0"/>
          <c:showPercent val="0"/>
          <c:showBubbleSize val="0"/>
        </c:dLbls>
        <c:gapWidth val="58"/>
        <c:overlap val="-27"/>
        <c:axId val="344329160"/>
        <c:axId val="344324848"/>
      </c:barChart>
      <c:catAx>
        <c:axId val="3443291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4848"/>
        <c:crosses val="autoZero"/>
        <c:auto val="1"/>
        <c:lblAlgn val="ctr"/>
        <c:lblOffset val="100"/>
        <c:noMultiLvlLbl val="0"/>
      </c:catAx>
      <c:valAx>
        <c:axId val="3443248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916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i="0" u="none" strike="noStrike" baseline="0" dirty="0">
                <a:solidFill>
                  <a:schemeClr val="tx1">
                    <a:lumMod val="65000"/>
                    <a:lumOff val="35000"/>
                  </a:schemeClr>
                </a:solidFill>
                <a:effectLst/>
              </a:rPr>
              <a:t>Percentage of Adults Ages 18 Years and Older Who Did Not Get Immunized Against Influenza During the Past 12 Months </a:t>
            </a:r>
            <a:r>
              <a:rPr lang="en-US" sz="2200" b="1" dirty="0">
                <a:solidFill>
                  <a:schemeClr val="tx1">
                    <a:lumMod val="65000"/>
                    <a:lumOff val="35000"/>
                  </a:schemeClr>
                </a:solidFill>
              </a:rPr>
              <a:t>(2013)</a:t>
            </a:r>
          </a:p>
        </c:rich>
      </c:tx>
      <c:layout>
        <c:manualLayout>
          <c:xMode val="edge"/>
          <c:yMode val="edge"/>
          <c:x val="0.1381495109610871"/>
          <c:y val="1.8839556466909823E-3"/>
        </c:manualLayout>
      </c:layout>
      <c:overlay val="0"/>
      <c:spPr>
        <a:noFill/>
        <a:ln>
          <a:noFill/>
        </a:ln>
        <a:effectLst/>
      </c:spPr>
    </c:title>
    <c:autoTitleDeleted val="0"/>
    <c:plotArea>
      <c:layout>
        <c:manualLayout>
          <c:layoutTarget val="inner"/>
          <c:xMode val="edge"/>
          <c:yMode val="edge"/>
          <c:x val="8.6535619180021325E-2"/>
          <c:y val="0.1636429821272341"/>
          <c:w val="0.89643082602436253"/>
          <c:h val="0.7281285151856019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KHM-mb.xlsx]Graphs'!$C$570:$G$570</c:f>
              <c:numCache>
                <c:formatCode>0.0%</c:formatCode>
                <c:ptCount val="5"/>
                <c:pt idx="0">
                  <c:v>0.57799999999999996</c:v>
                </c:pt>
                <c:pt idx="1">
                  <c:v>0.66799999999999993</c:v>
                </c:pt>
                <c:pt idx="2">
                  <c:v>0.51</c:v>
                </c:pt>
                <c:pt idx="3">
                  <c:v>0.52700000000000002</c:v>
                </c:pt>
                <c:pt idx="4">
                  <c:v>0.66</c:v>
                </c:pt>
              </c:numCache>
            </c:numRef>
          </c:val>
        </c:ser>
        <c:dLbls>
          <c:dLblPos val="outEnd"/>
          <c:showLegendKey val="0"/>
          <c:showVal val="1"/>
          <c:showCatName val="0"/>
          <c:showSerName val="0"/>
          <c:showPercent val="0"/>
          <c:showBubbleSize val="0"/>
        </c:dLbls>
        <c:gapWidth val="58"/>
        <c:overlap val="-27"/>
        <c:axId val="344333864"/>
        <c:axId val="344323672"/>
      </c:barChart>
      <c:catAx>
        <c:axId val="3443338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3672"/>
        <c:crosses val="autoZero"/>
        <c:auto val="1"/>
        <c:lblAlgn val="ctr"/>
        <c:lblOffset val="100"/>
        <c:noMultiLvlLbl val="0"/>
      </c:catAx>
      <c:valAx>
        <c:axId val="344323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386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dirty="0"/>
              <a:t>Median Age </a:t>
            </a:r>
          </a:p>
        </c:rich>
      </c:tx>
      <c:layout>
        <c:manualLayout>
          <c:xMode val="edge"/>
          <c:yMode val="edge"/>
          <c:x val="0.41105896037439027"/>
          <c:y val="2.9286334976015588E-2"/>
        </c:manualLayout>
      </c:layout>
      <c:overlay val="0"/>
      <c:spPr>
        <a:noFill/>
        <a:ln w="25400">
          <a:noFill/>
        </a:ln>
      </c:spPr>
    </c:title>
    <c:autoTitleDeleted val="0"/>
    <c:plotArea>
      <c:layout>
        <c:manualLayout>
          <c:layoutTarget val="inner"/>
          <c:xMode val="edge"/>
          <c:yMode val="edge"/>
          <c:x val="0.17354774421387473"/>
          <c:y val="9.9576386001153608E-2"/>
          <c:w val="0.81067334210058073"/>
          <c:h val="0.87998068384552441"/>
        </c:manualLayout>
      </c:layout>
      <c:barChart>
        <c:barDir val="bar"/>
        <c:grouping val="clustered"/>
        <c:varyColors val="0"/>
        <c:ser>
          <c:idx val="0"/>
          <c:order val="0"/>
          <c:spPr>
            <a:solidFill>
              <a:srgbClr val="2E75B6"/>
            </a:solidFill>
          </c:spPr>
          <c:invertIfNegative val="0"/>
          <c:dPt>
            <c:idx val="0"/>
            <c:invertIfNegative val="0"/>
            <c:bubble3D val="0"/>
            <c:spPr>
              <a:solidFill>
                <a:srgbClr val="FFCF1D"/>
              </a:solidFill>
            </c:spPr>
          </c:dPt>
          <c:dPt>
            <c:idx val="1"/>
            <c:invertIfNegative val="0"/>
            <c:bubble3D val="0"/>
            <c:spPr>
              <a:solidFill>
                <a:srgbClr val="203864"/>
              </a:solidFill>
            </c:spPr>
          </c:dPt>
          <c:dLbls>
            <c:dLbl>
              <c:idx val="6"/>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Population!$N$7:$N$17</c:f>
              <c:strCache>
                <c:ptCount val="6"/>
                <c:pt idx="0">
                  <c:v>Kansas</c:v>
                </c:pt>
                <c:pt idx="1">
                  <c:v>Cowley County</c:v>
                </c:pt>
                <c:pt idx="2">
                  <c:v>Arkansas City</c:v>
                </c:pt>
                <c:pt idx="3">
                  <c:v>Burden</c:v>
                </c:pt>
                <c:pt idx="4">
                  <c:v>Udall</c:v>
                </c:pt>
                <c:pt idx="5">
                  <c:v>Winfield</c:v>
                </c:pt>
              </c:strCache>
              <c:extLst/>
            </c:strRef>
          </c:cat>
          <c:val>
            <c:numRef>
              <c:f>Population!$O$7:$O$18</c:f>
              <c:numCache>
                <c:formatCode>General</c:formatCode>
                <c:ptCount val="7"/>
                <c:pt idx="0">
                  <c:v>36</c:v>
                </c:pt>
                <c:pt idx="1">
                  <c:v>38.200000000000003</c:v>
                </c:pt>
                <c:pt idx="2">
                  <c:v>33.799999999999997</c:v>
                </c:pt>
                <c:pt idx="3">
                  <c:v>40.1</c:v>
                </c:pt>
                <c:pt idx="4">
                  <c:v>37.6</c:v>
                </c:pt>
                <c:pt idx="5">
                  <c:v>36.6</c:v>
                </c:pt>
                <c:pt idx="6">
                  <c:v>0</c:v>
                </c:pt>
              </c:numCache>
              <c:extLst/>
            </c:numRef>
          </c:val>
        </c:ser>
        <c:dLbls>
          <c:dLblPos val="outEnd"/>
          <c:showLegendKey val="0"/>
          <c:showVal val="1"/>
          <c:showCatName val="0"/>
          <c:showSerName val="0"/>
          <c:showPercent val="0"/>
          <c:showBubbleSize val="0"/>
        </c:dLbls>
        <c:gapWidth val="117"/>
        <c:axId val="241501736"/>
        <c:axId val="241503304"/>
      </c:barChart>
      <c:catAx>
        <c:axId val="241501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1503304"/>
        <c:crosses val="autoZero"/>
        <c:auto val="1"/>
        <c:lblAlgn val="ctr"/>
        <c:lblOffset val="100"/>
        <c:noMultiLvlLbl val="0"/>
      </c:catAx>
      <c:valAx>
        <c:axId val="241503304"/>
        <c:scaling>
          <c:orientation val="minMax"/>
        </c:scaling>
        <c:delete val="1"/>
        <c:axPos val="b"/>
        <c:numFmt formatCode="General" sourceLinked="1"/>
        <c:majorTickMark val="out"/>
        <c:minorTickMark val="none"/>
        <c:tickLblPos val="nextTo"/>
        <c:crossAx val="241501736"/>
        <c:crosses val="max"/>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Number of Births per 1,000 Population </a:t>
            </a:r>
            <a:r>
              <a:rPr lang="en-US" sz="2800" b="1" baseline="0">
                <a:solidFill>
                  <a:schemeClr val="tx1">
                    <a:lumMod val="65000"/>
                    <a:lumOff val="35000"/>
                  </a:schemeClr>
                </a:solidFill>
              </a:rPr>
              <a:t>(2011-2013)</a:t>
            </a:r>
            <a:endParaRPr lang="en-US" sz="2800" b="1">
              <a:solidFill>
                <a:schemeClr val="tx1">
                  <a:lumMod val="65000"/>
                  <a:lumOff val="35000"/>
                </a:schemeClr>
              </a:solidFill>
            </a:endParaRPr>
          </a:p>
        </c:rich>
      </c:tx>
      <c:layout>
        <c:manualLayout>
          <c:xMode val="edge"/>
          <c:yMode val="edge"/>
          <c:x val="0.13273415475843298"/>
          <c:y val="1.7612798400199973E-2"/>
        </c:manualLayout>
      </c:layout>
      <c:overlay val="0"/>
      <c:spPr>
        <a:noFill/>
        <a:ln>
          <a:noFill/>
        </a:ln>
        <a:effectLst/>
      </c:spPr>
    </c:title>
    <c:autoTitleDeleted val="0"/>
    <c:plotArea>
      <c:layout>
        <c:manualLayout>
          <c:layoutTarget val="inner"/>
          <c:xMode val="edge"/>
          <c:yMode val="edge"/>
          <c:x val="0.10913701759502283"/>
          <c:y val="0.1675150691656728"/>
          <c:w val="0.87527947895401947"/>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Graphs!$C$650:$G$650</c:f>
              <c:numCache>
                <c:formatCode>General</c:formatCode>
                <c:ptCount val="5"/>
                <c:pt idx="0">
                  <c:v>13.7</c:v>
                </c:pt>
                <c:pt idx="1">
                  <c:v>12.7</c:v>
                </c:pt>
                <c:pt idx="2">
                  <c:v>12.8</c:v>
                </c:pt>
                <c:pt idx="3">
                  <c:v>13.4</c:v>
                </c:pt>
                <c:pt idx="4">
                  <c:v>11.5</c:v>
                </c:pt>
              </c:numCache>
            </c:numRef>
          </c:val>
        </c:ser>
        <c:dLbls>
          <c:dLblPos val="outEnd"/>
          <c:showLegendKey val="0"/>
          <c:showVal val="1"/>
          <c:showCatName val="0"/>
          <c:showSerName val="0"/>
          <c:showPercent val="0"/>
          <c:showBubbleSize val="0"/>
        </c:dLbls>
        <c:gapWidth val="58"/>
        <c:overlap val="-27"/>
        <c:axId val="344329552"/>
        <c:axId val="344332688"/>
      </c:barChart>
      <c:catAx>
        <c:axId val="344329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2688"/>
        <c:crosses val="autoZero"/>
        <c:auto val="1"/>
        <c:lblAlgn val="ctr"/>
        <c:lblOffset val="100"/>
        <c:noMultiLvlLbl val="0"/>
      </c:catAx>
      <c:valAx>
        <c:axId val="3443326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solidFill>
                      <a:schemeClr val="tx1">
                        <a:lumMod val="65000"/>
                        <a:lumOff val="35000"/>
                      </a:schemeClr>
                    </a:solidFill>
                  </a:defRPr>
                </a:pPr>
                <a:r>
                  <a:rPr lang="en-US" sz="1800" b="1" i="0" baseline="0">
                    <a:solidFill>
                      <a:schemeClr val="tx1">
                        <a:lumMod val="65000"/>
                        <a:lumOff val="35000"/>
                      </a:schemeClr>
                    </a:solidFill>
                    <a:effectLst/>
                  </a:rPr>
                  <a:t>Rate per 1,000</a:t>
                </a:r>
                <a:endParaRPr lang="en-US" sz="1600">
                  <a:solidFill>
                    <a:schemeClr val="tx1">
                      <a:lumMod val="65000"/>
                      <a:lumOff val="35000"/>
                    </a:schemeClr>
                  </a:solidFill>
                  <a:effectLst/>
                </a:endParaRPr>
              </a:p>
            </c:rich>
          </c:tx>
          <c:layout>
            <c:manualLayout>
              <c:xMode val="edge"/>
              <c:yMode val="edge"/>
              <c:x val="9.3093397909023677E-3"/>
              <c:y val="0.38129731197326105"/>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955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Percent of all Births Occurring to Teens (15-19) </a:t>
            </a:r>
            <a:r>
              <a:rPr lang="en-US" sz="2800" b="1" baseline="0">
                <a:solidFill>
                  <a:schemeClr val="tx1">
                    <a:lumMod val="65000"/>
                    <a:lumOff val="35000"/>
                  </a:schemeClr>
                </a:solidFill>
              </a:rPr>
              <a:t>(2011-2013)</a:t>
            </a:r>
            <a:endParaRPr lang="en-US" sz="2800" b="1">
              <a:solidFill>
                <a:schemeClr val="tx1">
                  <a:lumMod val="65000"/>
                  <a:lumOff val="35000"/>
                </a:schemeClr>
              </a:solidFill>
            </a:endParaRPr>
          </a:p>
        </c:rich>
      </c:tx>
      <c:layout>
        <c:manualLayout>
          <c:xMode val="edge"/>
          <c:yMode val="edge"/>
          <c:x val="0.17440083413438293"/>
          <c:y val="1.9596888970436911E-2"/>
        </c:manualLayout>
      </c:layout>
      <c:overlay val="0"/>
      <c:spPr>
        <a:noFill/>
        <a:ln>
          <a:noFill/>
        </a:ln>
        <a:effectLst/>
      </c:spPr>
    </c:title>
    <c:autoTitleDeleted val="0"/>
    <c:plotArea>
      <c:layout>
        <c:manualLayout>
          <c:layoutTarget val="inner"/>
          <c:xMode val="edge"/>
          <c:yMode val="edge"/>
          <c:x val="9.088577796081683E-2"/>
          <c:y val="0.16357886176039593"/>
          <c:w val="0.8949807730974306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KHM-mb.xlsx]Graphs'!$C$684:$G$684</c:f>
              <c:numCache>
                <c:formatCode>0.0%</c:formatCode>
                <c:ptCount val="5"/>
                <c:pt idx="0">
                  <c:v>8.1000000000000003E-2</c:v>
                </c:pt>
                <c:pt idx="1">
                  <c:v>0.13500000000000001</c:v>
                </c:pt>
                <c:pt idx="2">
                  <c:v>0.10800000000000001</c:v>
                </c:pt>
                <c:pt idx="3">
                  <c:v>0.121</c:v>
                </c:pt>
                <c:pt idx="4">
                  <c:v>0.113</c:v>
                </c:pt>
              </c:numCache>
            </c:numRef>
          </c:val>
        </c:ser>
        <c:dLbls>
          <c:dLblPos val="outEnd"/>
          <c:showLegendKey val="0"/>
          <c:showVal val="1"/>
          <c:showCatName val="0"/>
          <c:showSerName val="0"/>
          <c:showPercent val="0"/>
          <c:showBubbleSize val="0"/>
        </c:dLbls>
        <c:gapWidth val="58"/>
        <c:overlap val="-27"/>
        <c:axId val="344325632"/>
        <c:axId val="344334648"/>
      </c:barChart>
      <c:catAx>
        <c:axId val="3443256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4648"/>
        <c:crosses val="autoZero"/>
        <c:auto val="1"/>
        <c:lblAlgn val="ctr"/>
        <c:lblOffset val="100"/>
        <c:noMultiLvlLbl val="0"/>
      </c:catAx>
      <c:valAx>
        <c:axId val="344334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563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7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700" b="1" i="0" u="none" strike="noStrike" kern="1200" spc="0" baseline="0">
                <a:solidFill>
                  <a:schemeClr val="tx1">
                    <a:lumMod val="65000"/>
                    <a:lumOff val="35000"/>
                  </a:schemeClr>
                </a:solidFill>
                <a:effectLst/>
                <a:latin typeface="Trebuchet MS" panose="020B0603020202020204" pitchFamily="34" charset="0"/>
                <a:ea typeface="+mn-ea"/>
                <a:cs typeface="+mn-cs"/>
              </a:rPr>
              <a:t>Percent of Births Where Prenatal Care Began in First Trimester </a:t>
            </a:r>
            <a:r>
              <a:rPr lang="en-US" sz="2700" b="1" baseline="0">
                <a:solidFill>
                  <a:schemeClr val="tx1">
                    <a:lumMod val="65000"/>
                    <a:lumOff val="35000"/>
                  </a:schemeClr>
                </a:solidFill>
              </a:rPr>
              <a:t>(2011-2013)</a:t>
            </a:r>
            <a:endParaRPr lang="en-US" sz="2700" b="1">
              <a:solidFill>
                <a:schemeClr val="tx1">
                  <a:lumMod val="65000"/>
                  <a:lumOff val="35000"/>
                </a:schemeClr>
              </a:solidFill>
            </a:endParaRPr>
          </a:p>
        </c:rich>
      </c:tx>
      <c:layout>
        <c:manualLayout>
          <c:xMode val="edge"/>
          <c:yMode val="edge"/>
          <c:x val="0.13586103820355788"/>
          <c:y val="1.5740844894388199E-2"/>
        </c:manualLayout>
      </c:layout>
      <c:overlay val="0"/>
      <c:spPr>
        <a:noFill/>
        <a:ln>
          <a:noFill/>
        </a:ln>
        <a:effectLst/>
      </c:spPr>
    </c:title>
    <c:autoTitleDeleted val="0"/>
    <c:plotArea>
      <c:layout>
        <c:manualLayout>
          <c:layoutTarget val="inner"/>
          <c:xMode val="edge"/>
          <c:yMode val="edge"/>
          <c:x val="9.088577796081683E-2"/>
          <c:y val="0.15767455065248062"/>
          <c:w val="0.8949807730974306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Graphs!$C$765:$G$765</c:f>
              <c:numCache>
                <c:formatCode>0.0%</c:formatCode>
                <c:ptCount val="5"/>
                <c:pt idx="0">
                  <c:v>0.78599999999999992</c:v>
                </c:pt>
                <c:pt idx="1">
                  <c:v>0.69400000000000006</c:v>
                </c:pt>
                <c:pt idx="2">
                  <c:v>0.77700000000000002</c:v>
                </c:pt>
                <c:pt idx="3">
                  <c:v>0.7609999999999999</c:v>
                </c:pt>
                <c:pt idx="4">
                  <c:v>0.81700000000000006</c:v>
                </c:pt>
              </c:numCache>
            </c:numRef>
          </c:val>
        </c:ser>
        <c:dLbls>
          <c:dLblPos val="outEnd"/>
          <c:showLegendKey val="0"/>
          <c:showVal val="1"/>
          <c:showCatName val="0"/>
          <c:showSerName val="0"/>
          <c:showPercent val="0"/>
          <c:showBubbleSize val="0"/>
        </c:dLbls>
        <c:gapWidth val="58"/>
        <c:overlap val="-27"/>
        <c:axId val="344333472"/>
        <c:axId val="344327984"/>
      </c:barChart>
      <c:catAx>
        <c:axId val="3443334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7984"/>
        <c:crosses val="autoZero"/>
        <c:auto val="1"/>
        <c:lblAlgn val="ctr"/>
        <c:lblOffset val="100"/>
        <c:noMultiLvlLbl val="0"/>
      </c:catAx>
      <c:valAx>
        <c:axId val="3443279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347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Percent of Births Where Mother Smoked During Pregnancy </a:t>
            </a:r>
            <a:r>
              <a:rPr lang="en-US" sz="2800" b="1" baseline="0">
                <a:solidFill>
                  <a:schemeClr val="tx1">
                    <a:lumMod val="65000"/>
                    <a:lumOff val="35000"/>
                  </a:schemeClr>
                </a:solidFill>
              </a:rPr>
              <a:t>(2011-2013)</a:t>
            </a:r>
            <a:endParaRPr lang="en-US" sz="2800" b="1">
              <a:solidFill>
                <a:schemeClr val="tx1">
                  <a:lumMod val="65000"/>
                  <a:lumOff val="35000"/>
                </a:schemeClr>
              </a:solidFill>
            </a:endParaRPr>
          </a:p>
        </c:rich>
      </c:tx>
      <c:layout>
        <c:manualLayout>
          <c:xMode val="edge"/>
          <c:yMode val="edge"/>
          <c:x val="0.14974993437654174"/>
          <c:y val="1.7628785267798475E-2"/>
        </c:manualLayout>
      </c:layout>
      <c:overlay val="0"/>
      <c:spPr>
        <a:noFill/>
        <a:ln>
          <a:noFill/>
        </a:ln>
        <a:effectLst/>
      </c:spPr>
    </c:title>
    <c:autoTitleDeleted val="0"/>
    <c:plotArea>
      <c:layout>
        <c:manualLayout>
          <c:layoutTarget val="inner"/>
          <c:xMode val="edge"/>
          <c:yMode val="edge"/>
          <c:x val="8.9435725033885E-2"/>
          <c:y val="0.15767455065248062"/>
          <c:w val="0.8949807730974306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KHM-mb.xlsx]Graphs'!$C$733:$G$733</c:f>
              <c:numCache>
                <c:formatCode>0.0%</c:formatCode>
                <c:ptCount val="5"/>
                <c:pt idx="0">
                  <c:v>0.13500000000000001</c:v>
                </c:pt>
                <c:pt idx="1">
                  <c:v>0.23</c:v>
                </c:pt>
                <c:pt idx="2">
                  <c:v>0.151</c:v>
                </c:pt>
                <c:pt idx="3">
                  <c:v>0.26500000000000001</c:v>
                </c:pt>
                <c:pt idx="4">
                  <c:v>0.22699999999999998</c:v>
                </c:pt>
              </c:numCache>
            </c:numRef>
          </c:val>
        </c:ser>
        <c:dLbls>
          <c:dLblPos val="outEnd"/>
          <c:showLegendKey val="0"/>
          <c:showVal val="1"/>
          <c:showCatName val="0"/>
          <c:showSerName val="0"/>
          <c:showPercent val="0"/>
          <c:showBubbleSize val="0"/>
        </c:dLbls>
        <c:gapWidth val="58"/>
        <c:overlap val="-27"/>
        <c:axId val="344335040"/>
        <c:axId val="344335432"/>
      </c:barChart>
      <c:catAx>
        <c:axId val="3443350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5432"/>
        <c:crosses val="autoZero"/>
        <c:auto val="1"/>
        <c:lblAlgn val="ctr"/>
        <c:lblOffset val="100"/>
        <c:noMultiLvlLbl val="0"/>
      </c:catAx>
      <c:valAx>
        <c:axId val="344335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504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ysClr val="windowText" lastClr="000000"/>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Percentage of Premature Births </a:t>
            </a:r>
            <a:endParaRPr lang="en-US" sz="2800" b="1" i="0" u="none" strike="noStrike" baseline="0" dirty="0" smtClean="0">
              <a:solidFill>
                <a:schemeClr val="tx1">
                  <a:lumMod val="65000"/>
                  <a:lumOff val="35000"/>
                </a:schemeClr>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ysClr val="windowText" lastClr="000000"/>
                </a:solidFill>
                <a:latin typeface="Trebuchet MS" panose="020B0603020202020204" pitchFamily="34" charset="0"/>
                <a:ea typeface="+mn-ea"/>
                <a:cs typeface="+mn-cs"/>
              </a:defRPr>
            </a:pPr>
            <a:r>
              <a:rPr lang="en-US" sz="2800" b="1" baseline="0" dirty="0" smtClean="0">
                <a:solidFill>
                  <a:schemeClr val="tx1">
                    <a:lumMod val="65000"/>
                    <a:lumOff val="35000"/>
                  </a:schemeClr>
                </a:solidFill>
              </a:rPr>
              <a:t>(</a:t>
            </a:r>
            <a:r>
              <a:rPr lang="en-US" sz="2800" b="1" baseline="0" dirty="0">
                <a:solidFill>
                  <a:schemeClr val="tx1">
                    <a:lumMod val="65000"/>
                    <a:lumOff val="35000"/>
                  </a:schemeClr>
                </a:solidFill>
              </a:rPr>
              <a:t>2011-2013)</a:t>
            </a:r>
            <a:endParaRPr lang="en-US" sz="2800" b="1" dirty="0">
              <a:solidFill>
                <a:schemeClr val="tx1">
                  <a:lumMod val="65000"/>
                  <a:lumOff val="35000"/>
                </a:schemeClr>
              </a:solidFill>
            </a:endParaRPr>
          </a:p>
        </c:rich>
      </c:tx>
      <c:layout>
        <c:manualLayout>
          <c:xMode val="edge"/>
          <c:yMode val="edge"/>
          <c:x val="0.15410009315733725"/>
          <c:y val="1.1724474159883166E-2"/>
        </c:manualLayout>
      </c:layout>
      <c:overlay val="0"/>
      <c:spPr>
        <a:noFill/>
        <a:ln>
          <a:noFill/>
        </a:ln>
        <a:effectLst/>
      </c:spPr>
    </c:title>
    <c:autoTitleDeleted val="0"/>
    <c:plotArea>
      <c:layout>
        <c:manualLayout>
          <c:layoutTarget val="inner"/>
          <c:xMode val="edge"/>
          <c:yMode val="edge"/>
          <c:x val="9.233583088774866E-2"/>
          <c:y val="0.15177023954456528"/>
          <c:w val="0.89353072017049884"/>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KHM-mb.xlsx]Graphs'!$C$846:$G$846</c:f>
              <c:numCache>
                <c:formatCode>0.0%</c:formatCode>
                <c:ptCount val="5"/>
                <c:pt idx="0">
                  <c:v>0.09</c:v>
                </c:pt>
                <c:pt idx="1">
                  <c:v>0.105</c:v>
                </c:pt>
                <c:pt idx="2">
                  <c:v>9.9000000000000005E-2</c:v>
                </c:pt>
                <c:pt idx="3">
                  <c:v>0.10800000000000001</c:v>
                </c:pt>
                <c:pt idx="4">
                  <c:v>8.8000000000000009E-2</c:v>
                </c:pt>
              </c:numCache>
            </c:numRef>
          </c:val>
        </c:ser>
        <c:dLbls>
          <c:dLblPos val="outEnd"/>
          <c:showLegendKey val="0"/>
          <c:showVal val="1"/>
          <c:showCatName val="0"/>
          <c:showSerName val="0"/>
          <c:showPercent val="0"/>
          <c:showBubbleSize val="0"/>
        </c:dLbls>
        <c:gapWidth val="58"/>
        <c:overlap val="-27"/>
        <c:axId val="344329944"/>
        <c:axId val="344324456"/>
      </c:barChart>
      <c:catAx>
        <c:axId val="3443299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4456"/>
        <c:crosses val="autoZero"/>
        <c:auto val="1"/>
        <c:lblAlgn val="ctr"/>
        <c:lblOffset val="100"/>
        <c:noMultiLvlLbl val="0"/>
      </c:catAx>
      <c:valAx>
        <c:axId val="344324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2994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Percent </a:t>
            </a:r>
            <a:r>
              <a:rPr lang="en-US" sz="2800" b="1" i="0" u="none" strike="noStrike" baseline="0" dirty="0" smtClean="0">
                <a:solidFill>
                  <a:schemeClr val="tx1">
                    <a:lumMod val="65000"/>
                    <a:lumOff val="35000"/>
                  </a:schemeClr>
                </a:solidFill>
                <a:effectLst/>
              </a:rPr>
              <a:t>Low Birth Weight Births </a:t>
            </a:r>
            <a:r>
              <a:rPr lang="en-US" sz="2800" b="1" baseline="0" dirty="0" smtClean="0">
                <a:solidFill>
                  <a:schemeClr val="tx1">
                    <a:lumMod val="65000"/>
                    <a:lumOff val="35000"/>
                  </a:schemeClr>
                </a:solidFill>
              </a:rPr>
              <a:t>(</a:t>
            </a:r>
            <a:r>
              <a:rPr lang="en-US" sz="2800" b="1" baseline="0" dirty="0">
                <a:solidFill>
                  <a:schemeClr val="tx1">
                    <a:lumMod val="65000"/>
                    <a:lumOff val="35000"/>
                  </a:schemeClr>
                </a:solidFill>
              </a:rPr>
              <a:t>2011-2013)</a:t>
            </a:r>
            <a:endParaRPr lang="en-US" sz="2800" b="1" dirty="0">
              <a:solidFill>
                <a:schemeClr val="tx1">
                  <a:lumMod val="65000"/>
                  <a:lumOff val="35000"/>
                </a:schemeClr>
              </a:solidFill>
            </a:endParaRPr>
          </a:p>
        </c:rich>
      </c:tx>
      <c:layout>
        <c:manualLayout>
          <c:xMode val="edge"/>
          <c:yMode val="edge"/>
          <c:x val="0.14974993437654174"/>
          <c:y val="2.1564992673075351E-2"/>
        </c:manualLayout>
      </c:layout>
      <c:overlay val="0"/>
      <c:spPr>
        <a:noFill/>
        <a:ln>
          <a:noFill/>
        </a:ln>
        <a:effectLst/>
      </c:spPr>
    </c:title>
    <c:autoTitleDeleted val="0"/>
    <c:plotArea>
      <c:layout>
        <c:manualLayout>
          <c:layoutTarget val="inner"/>
          <c:xMode val="edge"/>
          <c:yMode val="edge"/>
          <c:x val="0.11118651893786249"/>
          <c:y val="0.16357886176039593"/>
          <c:w val="0.8746800321203850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Graphs!$C$814:$G$814</c:f>
              <c:numCache>
                <c:formatCode>0.0%</c:formatCode>
                <c:ptCount val="5"/>
                <c:pt idx="0">
                  <c:v>7.0999999999999994E-2</c:v>
                </c:pt>
                <c:pt idx="1">
                  <c:v>7.0000000000000007E-2</c:v>
                </c:pt>
                <c:pt idx="2">
                  <c:v>6.9000000000000006E-2</c:v>
                </c:pt>
                <c:pt idx="3">
                  <c:v>7.6999999999999999E-2</c:v>
                </c:pt>
                <c:pt idx="4">
                  <c:v>7.5999999999999998E-2</c:v>
                </c:pt>
              </c:numCache>
            </c:numRef>
          </c:val>
        </c:ser>
        <c:dLbls>
          <c:dLblPos val="outEnd"/>
          <c:showLegendKey val="0"/>
          <c:showVal val="1"/>
          <c:showCatName val="0"/>
          <c:showSerName val="0"/>
          <c:showPercent val="0"/>
          <c:showBubbleSize val="0"/>
        </c:dLbls>
        <c:gapWidth val="58"/>
        <c:overlap val="-27"/>
        <c:axId val="344338960"/>
        <c:axId val="344336216"/>
      </c:barChart>
      <c:catAx>
        <c:axId val="3443389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6216"/>
        <c:crosses val="autoZero"/>
        <c:auto val="1"/>
        <c:lblAlgn val="ctr"/>
        <c:lblOffset val="100"/>
        <c:noMultiLvlLbl val="0"/>
      </c:catAx>
      <c:valAx>
        <c:axId val="344336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896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Infant Mortality Rate</a:t>
            </a:r>
            <a:r>
              <a:rPr lang="en-US" sz="2800" b="1" i="0" u="none" strike="noStrike" baseline="0" dirty="0">
                <a:solidFill>
                  <a:schemeClr val="tx1">
                    <a:lumMod val="65000"/>
                    <a:lumOff val="35000"/>
                  </a:schemeClr>
                </a:solidFill>
              </a:rPr>
              <a:t> </a:t>
            </a:r>
            <a:r>
              <a:rPr lang="en-US" sz="2800" b="1" baseline="0" dirty="0">
                <a:solidFill>
                  <a:schemeClr val="tx1">
                    <a:lumMod val="65000"/>
                    <a:lumOff val="35000"/>
                  </a:schemeClr>
                </a:solidFill>
              </a:rPr>
              <a:t>(2009-2013)</a:t>
            </a:r>
            <a:endParaRPr lang="en-US" sz="2800" b="1" dirty="0">
              <a:solidFill>
                <a:schemeClr val="tx1">
                  <a:lumMod val="65000"/>
                  <a:lumOff val="35000"/>
                </a:schemeClr>
              </a:solidFill>
            </a:endParaRPr>
          </a:p>
        </c:rich>
      </c:tx>
      <c:layout>
        <c:manualLayout>
          <c:xMode val="edge"/>
          <c:yMode val="edge"/>
          <c:x val="0.17898998736269078"/>
          <c:y val="3.1261248593925761E-2"/>
        </c:manualLayout>
      </c:layout>
      <c:overlay val="0"/>
      <c:spPr>
        <a:noFill/>
        <a:ln>
          <a:noFill/>
        </a:ln>
        <a:effectLst/>
      </c:spPr>
    </c:title>
    <c:autoTitleDeleted val="0"/>
    <c:plotArea>
      <c:layout>
        <c:manualLayout>
          <c:layoutTarget val="inner"/>
          <c:xMode val="edge"/>
          <c:yMode val="edge"/>
          <c:x val="0.10393625430320333"/>
          <c:y val="0.14578583927009126"/>
          <c:w val="0.87903019090118051"/>
          <c:h val="0.7301126421697288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Graphs!$C$619:$G$619</c:f>
              <c:numCache>
                <c:formatCode>General</c:formatCode>
                <c:ptCount val="5"/>
                <c:pt idx="0">
                  <c:v>6.4</c:v>
                </c:pt>
                <c:pt idx="1">
                  <c:v>7.6</c:v>
                </c:pt>
                <c:pt idx="2">
                  <c:v>7.1</c:v>
                </c:pt>
                <c:pt idx="3">
                  <c:v>3.9</c:v>
                </c:pt>
                <c:pt idx="4">
                  <c:v>7.1</c:v>
                </c:pt>
              </c:numCache>
            </c:numRef>
          </c:val>
        </c:ser>
        <c:dLbls>
          <c:dLblPos val="outEnd"/>
          <c:showLegendKey val="0"/>
          <c:showVal val="1"/>
          <c:showCatName val="0"/>
          <c:showSerName val="0"/>
          <c:showPercent val="0"/>
          <c:showBubbleSize val="0"/>
        </c:dLbls>
        <c:gapWidth val="58"/>
        <c:overlap val="-27"/>
        <c:axId val="344337000"/>
        <c:axId val="344336608"/>
      </c:barChart>
      <c:catAx>
        <c:axId val="344337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6608"/>
        <c:crosses val="autoZero"/>
        <c:auto val="1"/>
        <c:lblAlgn val="ctr"/>
        <c:lblOffset val="100"/>
        <c:noMultiLvlLbl val="0"/>
      </c:catAx>
      <c:valAx>
        <c:axId val="34433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solidFill>
                      <a:schemeClr val="tx1">
                        <a:lumMod val="65000"/>
                        <a:lumOff val="35000"/>
                      </a:schemeClr>
                    </a:solidFill>
                  </a:defRPr>
                </a:pPr>
                <a:r>
                  <a:rPr lang="en-US" sz="1600">
                    <a:solidFill>
                      <a:schemeClr val="tx1">
                        <a:lumMod val="65000"/>
                        <a:lumOff val="35000"/>
                      </a:schemeClr>
                    </a:solidFill>
                  </a:rPr>
                  <a:t>Deaths</a:t>
                </a:r>
                <a:r>
                  <a:rPr lang="en-US" sz="1600" baseline="0">
                    <a:solidFill>
                      <a:schemeClr val="tx1">
                        <a:lumMod val="65000"/>
                        <a:lumOff val="35000"/>
                      </a:schemeClr>
                    </a:solidFill>
                  </a:rPr>
                  <a:t> per 1,000</a:t>
                </a:r>
                <a:endParaRPr lang="en-US" sz="1600">
                  <a:solidFill>
                    <a:schemeClr val="tx1">
                      <a:lumMod val="65000"/>
                      <a:lumOff val="35000"/>
                    </a:schemeClr>
                  </a:solidFill>
                </a:endParaRPr>
              </a:p>
            </c:rich>
          </c:tx>
          <c:layout>
            <c:manualLayout>
              <c:xMode val="edge"/>
              <c:yMode val="edge"/>
              <c:x val="1.3659498571697867E-2"/>
              <c:y val="0.38129731197326105"/>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700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dirty="0">
                <a:solidFill>
                  <a:schemeClr val="tx1">
                    <a:lumMod val="65000"/>
                    <a:lumOff val="35000"/>
                  </a:schemeClr>
                </a:solidFill>
              </a:rPr>
              <a:t>Percent of WIC Mothers </a:t>
            </a:r>
            <a:endParaRPr lang="en-US" sz="2800" b="1" dirty="0" smtClean="0">
              <a:solidFill>
                <a:schemeClr val="tx1">
                  <a:lumMod val="65000"/>
                  <a:lumOff val="35000"/>
                </a:schemeClr>
              </a:solidFill>
            </a:endParaRPr>
          </a:p>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dirty="0" smtClean="0">
                <a:solidFill>
                  <a:schemeClr val="tx1">
                    <a:lumMod val="65000"/>
                    <a:lumOff val="35000"/>
                  </a:schemeClr>
                </a:solidFill>
              </a:rPr>
              <a:t>Breastfeeding </a:t>
            </a:r>
            <a:r>
              <a:rPr lang="en-US" sz="2800" b="1" dirty="0">
                <a:solidFill>
                  <a:schemeClr val="tx1">
                    <a:lumMod val="65000"/>
                    <a:lumOff val="35000"/>
                  </a:schemeClr>
                </a:solidFill>
              </a:rPr>
              <a:t>Exclusively (2014)</a:t>
            </a:r>
          </a:p>
        </c:rich>
      </c:tx>
      <c:layout>
        <c:manualLayout>
          <c:xMode val="edge"/>
          <c:yMode val="edge"/>
          <c:x val="0.16570051657279192"/>
          <c:y val="9.7563704572447302E-3"/>
        </c:manualLayout>
      </c:layout>
      <c:overlay val="0"/>
      <c:spPr>
        <a:noFill/>
        <a:ln>
          <a:noFill/>
        </a:ln>
        <a:effectLst/>
      </c:spPr>
    </c:title>
    <c:autoTitleDeleted val="0"/>
    <c:plotArea>
      <c:layout>
        <c:manualLayout>
          <c:layoutTarget val="inner"/>
          <c:xMode val="edge"/>
          <c:yMode val="edge"/>
          <c:x val="8.9435725033885E-2"/>
          <c:y val="0.15177023954456528"/>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KHM-mb.xlsx]Graphs'!$C$93:$G$93</c:f>
              <c:numCache>
                <c:formatCode>0.0%</c:formatCode>
                <c:ptCount val="5"/>
                <c:pt idx="0">
                  <c:v>0.13200000000000001</c:v>
                </c:pt>
                <c:pt idx="1">
                  <c:v>6.8000000000000005E-2</c:v>
                </c:pt>
                <c:pt idx="2">
                  <c:v>0.15</c:v>
                </c:pt>
                <c:pt idx="3">
                  <c:v>0.113</c:v>
                </c:pt>
                <c:pt idx="4">
                  <c:v>8.3000000000000004E-2</c:v>
                </c:pt>
              </c:numCache>
            </c:numRef>
          </c:val>
        </c:ser>
        <c:dLbls>
          <c:dLblPos val="outEnd"/>
          <c:showLegendKey val="0"/>
          <c:showVal val="1"/>
          <c:showCatName val="0"/>
          <c:showSerName val="0"/>
          <c:showPercent val="0"/>
          <c:showBubbleSize val="0"/>
        </c:dLbls>
        <c:gapWidth val="58"/>
        <c:overlap val="-27"/>
        <c:axId val="344337784"/>
        <c:axId val="344338176"/>
      </c:barChart>
      <c:catAx>
        <c:axId val="3443377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8176"/>
        <c:crosses val="autoZero"/>
        <c:auto val="1"/>
        <c:lblAlgn val="ctr"/>
        <c:lblOffset val="100"/>
        <c:noMultiLvlLbl val="0"/>
      </c:catAx>
      <c:valAx>
        <c:axId val="344338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4433778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dirty="0" smtClean="0">
                <a:solidFill>
                  <a:schemeClr val="tx1">
                    <a:lumMod val="65000"/>
                    <a:lumOff val="35000"/>
                  </a:schemeClr>
                </a:solidFill>
              </a:rPr>
              <a:t>Percent </a:t>
            </a:r>
            <a:r>
              <a:rPr lang="en-US" sz="2400" dirty="0">
                <a:solidFill>
                  <a:schemeClr val="tx1">
                    <a:lumMod val="65000"/>
                    <a:lumOff val="35000"/>
                  </a:schemeClr>
                </a:solidFill>
              </a:rPr>
              <a:t>Screened </a:t>
            </a:r>
            <a:r>
              <a:rPr lang="en-US" sz="2400" dirty="0" smtClean="0">
                <a:solidFill>
                  <a:schemeClr val="tx1">
                    <a:lumMod val="65000"/>
                    <a:lumOff val="35000"/>
                  </a:schemeClr>
                </a:solidFill>
              </a:rPr>
              <a:t>3</a:t>
            </a:r>
            <a:r>
              <a:rPr lang="en-US" sz="2400" baseline="30000" dirty="0" smtClean="0">
                <a:solidFill>
                  <a:schemeClr val="tx1">
                    <a:lumMod val="65000"/>
                    <a:lumOff val="35000"/>
                  </a:schemeClr>
                </a:solidFill>
              </a:rPr>
              <a:t>rd</a:t>
            </a:r>
            <a:r>
              <a:rPr lang="en-US" sz="2400" dirty="0" smtClean="0">
                <a:solidFill>
                  <a:schemeClr val="tx1">
                    <a:lumMod val="65000"/>
                    <a:lumOff val="35000"/>
                  </a:schemeClr>
                </a:solidFill>
              </a:rPr>
              <a:t> -12</a:t>
            </a:r>
            <a:r>
              <a:rPr lang="en-US" sz="2400" baseline="30000" dirty="0" smtClean="0">
                <a:solidFill>
                  <a:schemeClr val="tx1">
                    <a:lumMod val="65000"/>
                    <a:lumOff val="35000"/>
                  </a:schemeClr>
                </a:solidFill>
              </a:rPr>
              <a:t>th</a:t>
            </a:r>
            <a:r>
              <a:rPr lang="en-US" sz="2400" baseline="0" dirty="0" smtClean="0">
                <a:solidFill>
                  <a:schemeClr val="tx1">
                    <a:lumMod val="65000"/>
                    <a:lumOff val="35000"/>
                  </a:schemeClr>
                </a:solidFill>
              </a:rPr>
              <a:t> </a:t>
            </a:r>
            <a:r>
              <a:rPr lang="en-US" sz="2400" dirty="0" smtClean="0">
                <a:solidFill>
                  <a:schemeClr val="tx1">
                    <a:lumMod val="65000"/>
                    <a:lumOff val="35000"/>
                  </a:schemeClr>
                </a:solidFill>
              </a:rPr>
              <a:t> Grade Students </a:t>
            </a:r>
            <a:r>
              <a:rPr lang="en-US" sz="2400" dirty="0" smtClean="0">
                <a:solidFill>
                  <a:schemeClr val="tx1">
                    <a:lumMod val="65000"/>
                    <a:lumOff val="35000"/>
                  </a:schemeClr>
                </a:solidFill>
              </a:rPr>
              <a:t>with </a:t>
            </a:r>
            <a:r>
              <a:rPr lang="en-US" sz="2400" dirty="0">
                <a:solidFill>
                  <a:schemeClr val="tx1">
                    <a:lumMod val="65000"/>
                    <a:lumOff val="35000"/>
                  </a:schemeClr>
                </a:solidFill>
              </a:rPr>
              <a:t>No Dental </a:t>
            </a:r>
            <a:r>
              <a:rPr lang="en-US" sz="2400" dirty="0" smtClean="0">
                <a:solidFill>
                  <a:schemeClr val="tx1">
                    <a:lumMod val="65000"/>
                    <a:lumOff val="35000"/>
                  </a:schemeClr>
                </a:solidFill>
              </a:rPr>
              <a:t>Sealants (2013-2014)</a:t>
            </a:r>
            <a:endParaRPr lang="en-US" sz="2400" dirty="0">
              <a:solidFill>
                <a:schemeClr val="tx1">
                  <a:lumMod val="65000"/>
                  <a:lumOff val="35000"/>
                </a:schemeClr>
              </a:solidFill>
            </a:endParaRPr>
          </a:p>
        </c:rich>
      </c:tx>
      <c:layout>
        <c:manualLayout>
          <c:xMode val="edge"/>
          <c:yMode val="edge"/>
          <c:x val="0.12768360552153202"/>
          <c:y val="1.3752187226596676E-2"/>
        </c:manualLayout>
      </c:layout>
      <c:overlay val="0"/>
      <c:spPr>
        <a:noFill/>
        <a:ln>
          <a:noFill/>
        </a:ln>
        <a:effectLst/>
      </c:spPr>
    </c:title>
    <c:autoTitleDeleted val="0"/>
    <c:plotArea>
      <c:layout>
        <c:manualLayout>
          <c:layoutTarget val="inner"/>
          <c:xMode val="edge"/>
          <c:yMode val="edge"/>
          <c:x val="9.5322745275120177E-2"/>
          <c:y val="0.15192522149520041"/>
          <c:w val="0.89353072017049884"/>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Sheet1!$C$13:$G$13</c:f>
              <c:strCache>
                <c:ptCount val="5"/>
                <c:pt idx="0">
                  <c:v>Kansas</c:v>
                </c:pt>
                <c:pt idx="1">
                  <c:v>Cowley</c:v>
                </c:pt>
                <c:pt idx="2">
                  <c:v>Harvey</c:v>
                </c:pt>
                <c:pt idx="3">
                  <c:v>Montgomery</c:v>
                </c:pt>
                <c:pt idx="4">
                  <c:v>Sumner</c:v>
                </c:pt>
              </c:strCache>
            </c:strRef>
          </c:cat>
          <c:val>
            <c:numRef>
              <c:f>Sheet1!$C$14:$G$14</c:f>
              <c:numCache>
                <c:formatCode>0.0%</c:formatCode>
                <c:ptCount val="5"/>
                <c:pt idx="0">
                  <c:v>0.57299999999999995</c:v>
                </c:pt>
                <c:pt idx="1">
                  <c:v>0.47899999999999998</c:v>
                </c:pt>
                <c:pt idx="2">
                  <c:v>0.56799999999999995</c:v>
                </c:pt>
                <c:pt idx="3">
                  <c:v>0.58899999999999997</c:v>
                </c:pt>
                <c:pt idx="4">
                  <c:v>0.51300000000000001</c:v>
                </c:pt>
              </c:numCache>
            </c:numRef>
          </c:val>
        </c:ser>
        <c:dLbls>
          <c:dLblPos val="outEnd"/>
          <c:showLegendKey val="0"/>
          <c:showVal val="1"/>
          <c:showCatName val="0"/>
          <c:showSerName val="0"/>
          <c:showPercent val="0"/>
          <c:showBubbleSize val="0"/>
        </c:dLbls>
        <c:gapWidth val="58"/>
        <c:overlap val="-27"/>
        <c:axId val="241501344"/>
        <c:axId val="245655880"/>
      </c:barChart>
      <c:catAx>
        <c:axId val="2415013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5655880"/>
        <c:crosses val="autoZero"/>
        <c:auto val="1"/>
        <c:lblAlgn val="ctr"/>
        <c:lblOffset val="100"/>
        <c:noMultiLvlLbl val="0"/>
      </c:catAx>
      <c:valAx>
        <c:axId val="245655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150134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dirty="0" smtClean="0">
                <a:solidFill>
                  <a:schemeClr val="tx1">
                    <a:lumMod val="65000"/>
                    <a:lumOff val="35000"/>
                  </a:schemeClr>
                </a:solidFill>
              </a:rPr>
              <a:t>Percentage of Screened K-12 Grade Students with Obvious Dental Decay (2013-2014)</a:t>
            </a:r>
            <a:endParaRPr lang="en-US" sz="2400" dirty="0">
              <a:solidFill>
                <a:schemeClr val="tx1">
                  <a:lumMod val="65000"/>
                  <a:lumOff val="35000"/>
                </a:schemeClr>
              </a:solidFill>
            </a:endParaRPr>
          </a:p>
        </c:rich>
      </c:tx>
      <c:layout>
        <c:manualLayout>
          <c:xMode val="edge"/>
          <c:yMode val="edge"/>
          <c:x val="0.13198927057194776"/>
          <c:y val="1.2450248296427741E-3"/>
        </c:manualLayout>
      </c:layout>
      <c:overlay val="0"/>
      <c:spPr>
        <a:noFill/>
        <a:ln>
          <a:noFill/>
        </a:ln>
        <a:effectLst/>
      </c:spPr>
    </c:title>
    <c:autoTitleDeleted val="0"/>
    <c:plotArea>
      <c:layout>
        <c:manualLayout>
          <c:layoutTarget val="inner"/>
          <c:xMode val="edge"/>
          <c:yMode val="edge"/>
          <c:x val="9.3862065318758237E-2"/>
          <c:y val="0.12845104309144456"/>
          <c:w val="0.89353072017049884"/>
          <c:h val="0.7519380389951255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Sheet1!$C$1:$G$1</c:f>
              <c:strCache>
                <c:ptCount val="5"/>
                <c:pt idx="0">
                  <c:v>Kansas</c:v>
                </c:pt>
                <c:pt idx="1">
                  <c:v>Cowley</c:v>
                </c:pt>
                <c:pt idx="2">
                  <c:v>Harvey</c:v>
                </c:pt>
                <c:pt idx="3">
                  <c:v>Montgomery</c:v>
                </c:pt>
                <c:pt idx="4">
                  <c:v>Sumner</c:v>
                </c:pt>
              </c:strCache>
            </c:strRef>
          </c:cat>
          <c:val>
            <c:numRef>
              <c:f>Sheet1!$C$2:$G$2</c:f>
              <c:numCache>
                <c:formatCode>0.0%</c:formatCode>
                <c:ptCount val="5"/>
                <c:pt idx="0">
                  <c:v>0.158</c:v>
                </c:pt>
                <c:pt idx="1">
                  <c:v>0.11600000000000001</c:v>
                </c:pt>
                <c:pt idx="2">
                  <c:v>0.185</c:v>
                </c:pt>
                <c:pt idx="3">
                  <c:v>0.29099999999999998</c:v>
                </c:pt>
                <c:pt idx="4">
                  <c:v>0.20599999999999999</c:v>
                </c:pt>
              </c:numCache>
            </c:numRef>
          </c:val>
        </c:ser>
        <c:dLbls>
          <c:dLblPos val="outEnd"/>
          <c:showLegendKey val="0"/>
          <c:showVal val="1"/>
          <c:showCatName val="0"/>
          <c:showSerName val="0"/>
          <c:showPercent val="0"/>
          <c:showBubbleSize val="0"/>
        </c:dLbls>
        <c:gapWidth val="58"/>
        <c:overlap val="-27"/>
        <c:axId val="354630448"/>
        <c:axId val="354639072"/>
      </c:barChart>
      <c:catAx>
        <c:axId val="3546304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9072"/>
        <c:crosses val="autoZero"/>
        <c:auto val="1"/>
        <c:lblAlgn val="ctr"/>
        <c:lblOffset val="100"/>
        <c:noMultiLvlLbl val="0"/>
      </c:catAx>
      <c:valAx>
        <c:axId val="354639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0448"/>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r>
              <a:rPr lang="en-US" sz="2800" cap="none" baseline="0">
                <a:latin typeface="Trebuchet MS" panose="020B0603020202020204" pitchFamily="34" charset="0"/>
              </a:rPr>
              <a:t>Percent Population by Age Group</a:t>
            </a:r>
          </a:p>
        </c:rich>
      </c:tx>
      <c:layout>
        <c:manualLayout>
          <c:xMode val="edge"/>
          <c:yMode val="edge"/>
          <c:x val="0.14801120346067853"/>
          <c:y val="1.55038432695913E-2"/>
        </c:manualLayout>
      </c:layout>
      <c:overlay val="0"/>
      <c:spPr>
        <a:noFill/>
        <a:ln>
          <a:noFill/>
        </a:ln>
        <a:effectLst/>
      </c:spPr>
      <c:txPr>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53514144065328"/>
          <c:y val="9.8971222347206594E-2"/>
          <c:w val="0.82541718648805262"/>
          <c:h val="0.80865151007551206"/>
        </c:manualLayout>
      </c:layout>
      <c:barChart>
        <c:barDir val="bar"/>
        <c:grouping val="percentStacked"/>
        <c:varyColors val="0"/>
        <c:ser>
          <c:idx val="0"/>
          <c:order val="0"/>
          <c:tx>
            <c:v>0-17 yrs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Population!$K$23:$K$33</c:f>
              <c:strCache>
                <c:ptCount val="5"/>
                <c:pt idx="0">
                  <c:v>Kansas</c:v>
                </c:pt>
                <c:pt idx="1">
                  <c:v>Cowley County</c:v>
                </c:pt>
                <c:pt idx="2">
                  <c:v>Arkansas City</c:v>
                </c:pt>
                <c:pt idx="3">
                  <c:v>Udall</c:v>
                </c:pt>
                <c:pt idx="4">
                  <c:v>Winfield</c:v>
                </c:pt>
              </c:strCache>
            </c:strRef>
          </c:cat>
          <c:val>
            <c:numRef>
              <c:f>Population!$L$23:$L$33</c:f>
              <c:numCache>
                <c:formatCode>0.0%</c:formatCode>
                <c:ptCount val="5"/>
                <c:pt idx="0">
                  <c:v>0.251</c:v>
                </c:pt>
                <c:pt idx="1">
                  <c:v>0.252</c:v>
                </c:pt>
                <c:pt idx="2">
                  <c:v>0.26200000000000001</c:v>
                </c:pt>
                <c:pt idx="3">
                  <c:v>0.25900000000000001</c:v>
                </c:pt>
                <c:pt idx="4">
                  <c:v>0.22800000000000001</c:v>
                </c:pt>
              </c:numCache>
            </c:numRef>
          </c:val>
        </c:ser>
        <c:ser>
          <c:idx val="1"/>
          <c:order val="1"/>
          <c:tx>
            <c:v>18-24 yrs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Population!$K$23:$K$33</c:f>
              <c:strCache>
                <c:ptCount val="5"/>
                <c:pt idx="0">
                  <c:v>Kansas</c:v>
                </c:pt>
                <c:pt idx="1">
                  <c:v>Cowley County</c:v>
                </c:pt>
                <c:pt idx="2">
                  <c:v>Arkansas City</c:v>
                </c:pt>
                <c:pt idx="3">
                  <c:v>Udall</c:v>
                </c:pt>
                <c:pt idx="4">
                  <c:v>Winfield</c:v>
                </c:pt>
              </c:strCache>
            </c:strRef>
          </c:cat>
          <c:val>
            <c:numRef>
              <c:f>Population!$M$23:$M$33</c:f>
              <c:numCache>
                <c:formatCode>0.0%</c:formatCode>
                <c:ptCount val="5"/>
                <c:pt idx="0">
                  <c:v>0.115</c:v>
                </c:pt>
                <c:pt idx="1">
                  <c:v>0.09</c:v>
                </c:pt>
                <c:pt idx="2">
                  <c:v>0.128</c:v>
                </c:pt>
                <c:pt idx="3">
                  <c:v>0.107</c:v>
                </c:pt>
                <c:pt idx="4">
                  <c:v>0.13400000000000001</c:v>
                </c:pt>
              </c:numCache>
            </c:numRef>
          </c:val>
        </c:ser>
        <c:ser>
          <c:idx val="2"/>
          <c:order val="2"/>
          <c:tx>
            <c:v>25-44 yrs</c:v>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Population!$K$23:$K$33</c:f>
              <c:strCache>
                <c:ptCount val="5"/>
                <c:pt idx="0">
                  <c:v>Kansas</c:v>
                </c:pt>
                <c:pt idx="1">
                  <c:v>Cowley County</c:v>
                </c:pt>
                <c:pt idx="2">
                  <c:v>Arkansas City</c:v>
                </c:pt>
                <c:pt idx="3">
                  <c:v>Udall</c:v>
                </c:pt>
                <c:pt idx="4">
                  <c:v>Winfield</c:v>
                </c:pt>
              </c:strCache>
            </c:strRef>
          </c:cat>
          <c:val>
            <c:numRef>
              <c:f>Population!$N$23:$N$33</c:f>
              <c:numCache>
                <c:formatCode>0.0%</c:formatCode>
                <c:ptCount val="5"/>
                <c:pt idx="0">
                  <c:v>0.23299999999999998</c:v>
                </c:pt>
                <c:pt idx="1">
                  <c:v>0.23199999999999998</c:v>
                </c:pt>
                <c:pt idx="2">
                  <c:v>0.24</c:v>
                </c:pt>
                <c:pt idx="3">
                  <c:v>0.19</c:v>
                </c:pt>
                <c:pt idx="4">
                  <c:v>0.24299999999999999</c:v>
                </c:pt>
              </c:numCache>
            </c:numRef>
          </c:val>
        </c:ser>
        <c:ser>
          <c:idx val="3"/>
          <c:order val="3"/>
          <c:tx>
            <c:v>45-64 yrs</c:v>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Population!$K$23:$K$33</c:f>
              <c:strCache>
                <c:ptCount val="5"/>
                <c:pt idx="0">
                  <c:v>Kansas</c:v>
                </c:pt>
                <c:pt idx="1">
                  <c:v>Cowley County</c:v>
                </c:pt>
                <c:pt idx="2">
                  <c:v>Arkansas City</c:v>
                </c:pt>
                <c:pt idx="3">
                  <c:v>Udall</c:v>
                </c:pt>
                <c:pt idx="4">
                  <c:v>Winfield</c:v>
                </c:pt>
              </c:strCache>
            </c:strRef>
          </c:cat>
          <c:val>
            <c:numRef>
              <c:f>Population!$O$23:$O$33</c:f>
              <c:numCache>
                <c:formatCode>0.0%</c:formatCode>
                <c:ptCount val="5"/>
                <c:pt idx="0">
                  <c:v>0.25600000000000001</c:v>
                </c:pt>
                <c:pt idx="1">
                  <c:v>0.26900000000000002</c:v>
                </c:pt>
                <c:pt idx="2">
                  <c:v>0.21299999999999999</c:v>
                </c:pt>
                <c:pt idx="3">
                  <c:v>0.29000000000000004</c:v>
                </c:pt>
                <c:pt idx="4">
                  <c:v>0.24299999999999999</c:v>
                </c:pt>
              </c:numCache>
            </c:numRef>
          </c:val>
        </c:ser>
        <c:ser>
          <c:idx val="4"/>
          <c:order val="4"/>
          <c:tx>
            <c:v>65 + yrs</c:v>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Population!$K$23:$K$33</c:f>
              <c:strCache>
                <c:ptCount val="5"/>
                <c:pt idx="0">
                  <c:v>Kansas</c:v>
                </c:pt>
                <c:pt idx="1">
                  <c:v>Cowley County</c:v>
                </c:pt>
                <c:pt idx="2">
                  <c:v>Arkansas City</c:v>
                </c:pt>
                <c:pt idx="3">
                  <c:v>Udall</c:v>
                </c:pt>
                <c:pt idx="4">
                  <c:v>Winfield</c:v>
                </c:pt>
              </c:strCache>
            </c:strRef>
          </c:cat>
          <c:val>
            <c:numRef>
              <c:f>Population!$P$23:$P$33</c:f>
              <c:numCache>
                <c:formatCode>0.0%</c:formatCode>
                <c:ptCount val="5"/>
                <c:pt idx="0">
                  <c:v>0.14400000000000002</c:v>
                </c:pt>
                <c:pt idx="1">
                  <c:v>0.157</c:v>
                </c:pt>
                <c:pt idx="2">
                  <c:v>0.15599999999999997</c:v>
                </c:pt>
                <c:pt idx="3">
                  <c:v>0.156</c:v>
                </c:pt>
                <c:pt idx="4">
                  <c:v>0.14699999999999999</c:v>
                </c:pt>
              </c:numCache>
            </c:numRef>
          </c:val>
        </c:ser>
        <c:dLbls>
          <c:dLblPos val="ctr"/>
          <c:showLegendKey val="0"/>
          <c:showVal val="1"/>
          <c:showCatName val="0"/>
          <c:showSerName val="0"/>
          <c:showPercent val="0"/>
          <c:showBubbleSize val="0"/>
        </c:dLbls>
        <c:gapWidth val="79"/>
        <c:overlap val="100"/>
        <c:axId val="339009080"/>
        <c:axId val="339005552"/>
      </c:barChart>
      <c:catAx>
        <c:axId val="339009080"/>
        <c:scaling>
          <c:orientation val="maxMin"/>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Trebuchet MS" panose="020B0603020202020204" pitchFamily="34" charset="0"/>
                <a:ea typeface="+mn-ea"/>
                <a:cs typeface="+mn-cs"/>
              </a:defRPr>
            </a:pPr>
            <a:endParaRPr lang="en-US"/>
          </a:p>
        </c:txPr>
        <c:crossAx val="339005552"/>
        <c:crosses val="autoZero"/>
        <c:auto val="1"/>
        <c:lblAlgn val="ctr"/>
        <c:lblOffset val="100"/>
        <c:noMultiLvlLbl val="0"/>
      </c:catAx>
      <c:valAx>
        <c:axId val="339005552"/>
        <c:scaling>
          <c:orientation val="minMax"/>
        </c:scaling>
        <c:delete val="1"/>
        <c:axPos val="t"/>
        <c:numFmt formatCode="0%" sourceLinked="1"/>
        <c:majorTickMark val="none"/>
        <c:minorTickMark val="none"/>
        <c:tickLblPos val="nextTo"/>
        <c:crossAx val="339009080"/>
        <c:crosses val="autoZero"/>
        <c:crossBetween val="between"/>
      </c:valAx>
      <c:spPr>
        <a:noFill/>
        <a:ln>
          <a:noFill/>
        </a:ln>
        <a:effectLst/>
      </c:spPr>
    </c:plotArea>
    <c:legend>
      <c:legendPos val="b"/>
      <c:layout>
        <c:manualLayout>
          <c:xMode val="edge"/>
          <c:yMode val="edge"/>
          <c:x val="0.19446704578594343"/>
          <c:y val="0.90596378577677794"/>
          <c:w val="0.72217701953922431"/>
          <c:h val="4.840129358830146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Percentage of Adults with Fair or Poor Self-Perceived Health Status (</a:t>
            </a:r>
            <a:r>
              <a:rPr lang="en-US" sz="2800" b="1" i="0" baseline="0">
                <a:solidFill>
                  <a:schemeClr val="tx1">
                    <a:lumMod val="65000"/>
                    <a:lumOff val="35000"/>
                  </a:schemeClr>
                </a:solidFill>
                <a:effectLst/>
              </a:rPr>
              <a:t>2013)</a:t>
            </a:r>
            <a:endParaRPr lang="en-US" sz="2800">
              <a:solidFill>
                <a:schemeClr val="tx1">
                  <a:lumMod val="65000"/>
                  <a:lumOff val="35000"/>
                </a:schemeClr>
              </a:solidFill>
              <a:effectLst/>
            </a:endParaRPr>
          </a:p>
        </c:rich>
      </c:tx>
      <c:layout>
        <c:manualLayout>
          <c:xMode val="edge"/>
          <c:yMode val="edge"/>
          <c:x val="0.12384757460872949"/>
          <c:y val="1.5580552430946132E-2"/>
        </c:manualLayout>
      </c:layout>
      <c:overlay val="0"/>
      <c:spPr>
        <a:noFill/>
        <a:ln>
          <a:noFill/>
        </a:ln>
        <a:effectLst/>
      </c:spPr>
    </c:title>
    <c:autoTitleDeleted val="0"/>
    <c:plotArea>
      <c:layout>
        <c:manualLayout>
          <c:layoutTarget val="inner"/>
          <c:xMode val="edge"/>
          <c:yMode val="edge"/>
          <c:x val="9.233583088774866E-2"/>
          <c:y val="0.1675150691656728"/>
          <c:w val="0.89353072017049884"/>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KHM-mb.xlsx]Graphs'!$C$1628:$G$1628</c:f>
              <c:numCache>
                <c:formatCode>0.0%</c:formatCode>
                <c:ptCount val="5"/>
                <c:pt idx="0">
                  <c:v>0.154</c:v>
                </c:pt>
                <c:pt idx="1">
                  <c:v>0.191</c:v>
                </c:pt>
                <c:pt idx="2">
                  <c:v>0.14899999999999999</c:v>
                </c:pt>
                <c:pt idx="3">
                  <c:v>0.29899999999999999</c:v>
                </c:pt>
                <c:pt idx="4">
                  <c:v>0.121</c:v>
                </c:pt>
              </c:numCache>
            </c:numRef>
          </c:val>
        </c:ser>
        <c:dLbls>
          <c:dLblPos val="outEnd"/>
          <c:showLegendKey val="0"/>
          <c:showVal val="1"/>
          <c:showCatName val="0"/>
          <c:showSerName val="0"/>
          <c:showPercent val="0"/>
          <c:showBubbleSize val="0"/>
        </c:dLbls>
        <c:gapWidth val="58"/>
        <c:overlap val="-27"/>
        <c:axId val="354630840"/>
        <c:axId val="354632408"/>
      </c:barChart>
      <c:catAx>
        <c:axId val="3546308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2408"/>
        <c:crosses val="autoZero"/>
        <c:auto val="1"/>
        <c:lblAlgn val="ctr"/>
        <c:lblOffset val="100"/>
        <c:noMultiLvlLbl val="0"/>
      </c:catAx>
      <c:valAx>
        <c:axId val="354632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084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i="0" baseline="0">
                <a:solidFill>
                  <a:schemeClr val="tx1">
                    <a:lumMod val="65000"/>
                    <a:lumOff val="35000"/>
                  </a:schemeClr>
                </a:solidFill>
                <a:effectLst/>
              </a:rPr>
              <a:t>Percentage of Adults Who Reported Their Mental Health Was Not Good on 14 or More Days in the Past 30 (2013)</a:t>
            </a:r>
            <a:endParaRPr lang="en-US" sz="2200">
              <a:solidFill>
                <a:schemeClr val="tx1">
                  <a:lumMod val="65000"/>
                  <a:lumOff val="35000"/>
                </a:schemeClr>
              </a:solidFill>
              <a:effectLst/>
            </a:endParaRPr>
          </a:p>
        </c:rich>
      </c:tx>
      <c:layout>
        <c:manualLayout>
          <c:xMode val="edge"/>
          <c:yMode val="edge"/>
          <c:x val="0.13324037620297463"/>
          <c:y val="1.8839832520934883E-3"/>
        </c:manualLayout>
      </c:layout>
      <c:overlay val="0"/>
      <c:spPr>
        <a:noFill/>
        <a:ln>
          <a:noFill/>
        </a:ln>
        <a:effectLst/>
      </c:spPr>
    </c:title>
    <c:autoTitleDeleted val="0"/>
    <c:plotArea>
      <c:layout>
        <c:manualLayout>
          <c:layoutTarget val="inner"/>
          <c:xMode val="edge"/>
          <c:yMode val="edge"/>
          <c:x val="9.233583088774866E-2"/>
          <c:y val="0.16561101737282841"/>
          <c:w val="0.89353072017049884"/>
          <c:h val="0.7122554993125859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Graphs!$C$878:$G$878</c:f>
              <c:numCache>
                <c:formatCode>0.0%</c:formatCode>
                <c:ptCount val="5"/>
                <c:pt idx="0">
                  <c:v>9.6999999999999989E-2</c:v>
                </c:pt>
                <c:pt idx="1">
                  <c:v>0.10400000000000001</c:v>
                </c:pt>
                <c:pt idx="2">
                  <c:v>0.09</c:v>
                </c:pt>
                <c:pt idx="3">
                  <c:v>0.157</c:v>
                </c:pt>
                <c:pt idx="4">
                  <c:v>0.11800000000000001</c:v>
                </c:pt>
              </c:numCache>
            </c:numRef>
          </c:val>
        </c:ser>
        <c:dLbls>
          <c:dLblPos val="outEnd"/>
          <c:showLegendKey val="0"/>
          <c:showVal val="1"/>
          <c:showCatName val="0"/>
          <c:showSerName val="0"/>
          <c:showPercent val="0"/>
          <c:showBubbleSize val="0"/>
        </c:dLbls>
        <c:gapWidth val="58"/>
        <c:overlap val="-27"/>
        <c:axId val="354641816"/>
        <c:axId val="354637112"/>
      </c:barChart>
      <c:catAx>
        <c:axId val="3546418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7112"/>
        <c:crosses val="autoZero"/>
        <c:auto val="1"/>
        <c:lblAlgn val="ctr"/>
        <c:lblOffset val="100"/>
        <c:noMultiLvlLbl val="0"/>
      </c:catAx>
      <c:valAx>
        <c:axId val="354637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1816"/>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a:solidFill>
                  <a:schemeClr val="tx1">
                    <a:lumMod val="65000"/>
                    <a:lumOff val="35000"/>
                  </a:schemeClr>
                </a:solidFill>
              </a:rPr>
              <a:t>Percentage</a:t>
            </a:r>
            <a:r>
              <a:rPr lang="en-US" sz="2800" b="1" baseline="0">
                <a:solidFill>
                  <a:schemeClr val="tx1">
                    <a:lumMod val="65000"/>
                    <a:lumOff val="35000"/>
                  </a:schemeClr>
                </a:solidFill>
              </a:rPr>
              <a:t> of Adults with Diagnosed Diabetes </a:t>
            </a:r>
            <a:r>
              <a:rPr lang="en-US" sz="2800" b="1">
                <a:solidFill>
                  <a:schemeClr val="tx1">
                    <a:lumMod val="65000"/>
                    <a:lumOff val="35000"/>
                  </a:schemeClr>
                </a:solidFill>
              </a:rPr>
              <a:t>(2013)</a:t>
            </a:r>
          </a:p>
        </c:rich>
      </c:tx>
      <c:layout>
        <c:manualLayout>
          <c:xMode val="edge"/>
          <c:yMode val="edge"/>
          <c:x val="0.13198891805191018"/>
          <c:y val="1.361251718535183E-2"/>
        </c:manualLayout>
      </c:layout>
      <c:overlay val="0"/>
      <c:spPr>
        <a:noFill/>
        <a:ln>
          <a:noFill/>
        </a:ln>
        <a:effectLst/>
      </c:spPr>
    </c:title>
    <c:autoTitleDeleted val="0"/>
    <c:plotArea>
      <c:layout>
        <c:manualLayout>
          <c:layoutTarget val="inner"/>
          <c:xMode val="edge"/>
          <c:yMode val="edge"/>
          <c:x val="8.9435725033885E-2"/>
          <c:y val="0.15373834324720373"/>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KHM-mb.xlsx]Graphs'!$C$145:$G$145</c:f>
              <c:numCache>
                <c:formatCode>0.0%</c:formatCode>
                <c:ptCount val="5"/>
                <c:pt idx="0">
                  <c:v>9.6000000000000002E-2</c:v>
                </c:pt>
                <c:pt idx="1">
                  <c:v>0.107</c:v>
                </c:pt>
                <c:pt idx="2">
                  <c:v>0.11</c:v>
                </c:pt>
                <c:pt idx="3">
                  <c:v>0.13800000000000001</c:v>
                </c:pt>
                <c:pt idx="4">
                  <c:v>0.10400000000000001</c:v>
                </c:pt>
              </c:numCache>
            </c:numRef>
          </c:val>
        </c:ser>
        <c:dLbls>
          <c:dLblPos val="outEnd"/>
          <c:showLegendKey val="0"/>
          <c:showVal val="1"/>
          <c:showCatName val="0"/>
          <c:showSerName val="0"/>
          <c:showPercent val="0"/>
          <c:showBubbleSize val="0"/>
        </c:dLbls>
        <c:gapWidth val="58"/>
        <c:overlap val="-27"/>
        <c:axId val="354635544"/>
        <c:axId val="354631232"/>
      </c:barChart>
      <c:catAx>
        <c:axId val="3546355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1232"/>
        <c:crosses val="autoZero"/>
        <c:auto val="1"/>
        <c:lblAlgn val="ctr"/>
        <c:lblOffset val="100"/>
        <c:noMultiLvlLbl val="0"/>
      </c:catAx>
      <c:valAx>
        <c:axId val="35463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554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Percentage of Adults with </a:t>
            </a:r>
            <a:endParaRPr lang="en-US" sz="2800" b="1" i="0" u="none" strike="noStrike" baseline="0" dirty="0" smtClean="0">
              <a:solidFill>
                <a:schemeClr val="tx1">
                  <a:lumMod val="65000"/>
                  <a:lumOff val="35000"/>
                </a:schemeClr>
              </a:solidFill>
              <a:effectLst/>
            </a:endParaRPr>
          </a:p>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smtClean="0">
                <a:solidFill>
                  <a:schemeClr val="tx1">
                    <a:lumMod val="65000"/>
                    <a:lumOff val="35000"/>
                  </a:schemeClr>
                </a:solidFill>
                <a:effectLst/>
              </a:rPr>
              <a:t>High </a:t>
            </a:r>
            <a:r>
              <a:rPr lang="en-US" sz="2800" b="1" i="0" u="none" strike="noStrike" baseline="0" dirty="0">
                <a:solidFill>
                  <a:schemeClr val="tx1">
                    <a:lumMod val="65000"/>
                    <a:lumOff val="35000"/>
                  </a:schemeClr>
                </a:solidFill>
                <a:effectLst/>
              </a:rPr>
              <a:t>Cholesterol </a:t>
            </a:r>
            <a:r>
              <a:rPr lang="en-US" sz="2800" b="1" dirty="0">
                <a:solidFill>
                  <a:schemeClr val="tx1">
                    <a:lumMod val="65000"/>
                    <a:lumOff val="35000"/>
                  </a:schemeClr>
                </a:solidFill>
              </a:rPr>
              <a:t>(2013)</a:t>
            </a:r>
          </a:p>
        </c:rich>
      </c:tx>
      <c:layout>
        <c:manualLayout>
          <c:xMode val="edge"/>
          <c:yMode val="edge"/>
          <c:x val="0.22660273950392892"/>
          <c:y val="9.7563704572447302E-3"/>
        </c:manualLayout>
      </c:layout>
      <c:overlay val="0"/>
      <c:spPr>
        <a:noFill/>
        <a:ln>
          <a:noFill/>
        </a:ln>
        <a:effectLst/>
      </c:spPr>
    </c:title>
    <c:autoTitleDeleted val="0"/>
    <c:plotArea>
      <c:layout>
        <c:manualLayout>
          <c:layoutTarget val="inner"/>
          <c:xMode val="edge"/>
          <c:yMode val="edge"/>
          <c:x val="8.7985672106953169E-2"/>
          <c:y val="0.15373834324720373"/>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KHM-mb.xlsx]Graphs'!$C$439:$G$439</c:f>
              <c:numCache>
                <c:formatCode>0.0%</c:formatCode>
                <c:ptCount val="5"/>
                <c:pt idx="0">
                  <c:v>0.38100000000000001</c:v>
                </c:pt>
                <c:pt idx="1">
                  <c:v>0.36599999999999999</c:v>
                </c:pt>
                <c:pt idx="2">
                  <c:v>0.371</c:v>
                </c:pt>
                <c:pt idx="3">
                  <c:v>0.45899999999999996</c:v>
                </c:pt>
                <c:pt idx="4">
                  <c:v>0.43</c:v>
                </c:pt>
              </c:numCache>
            </c:numRef>
          </c:val>
        </c:ser>
        <c:dLbls>
          <c:dLblPos val="outEnd"/>
          <c:showLegendKey val="0"/>
          <c:showVal val="1"/>
          <c:showCatName val="0"/>
          <c:showSerName val="0"/>
          <c:showPercent val="0"/>
          <c:showBubbleSize val="0"/>
        </c:dLbls>
        <c:gapWidth val="58"/>
        <c:overlap val="-27"/>
        <c:axId val="354639464"/>
        <c:axId val="354636720"/>
      </c:barChart>
      <c:catAx>
        <c:axId val="3546394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6720"/>
        <c:crosses val="autoZero"/>
        <c:auto val="1"/>
        <c:lblAlgn val="ctr"/>
        <c:lblOffset val="100"/>
        <c:noMultiLvlLbl val="0"/>
      </c:catAx>
      <c:valAx>
        <c:axId val="354636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946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Percentage of Adults with Hypertension </a:t>
            </a:r>
            <a:r>
              <a:rPr lang="en-US" sz="2800" b="1" dirty="0">
                <a:solidFill>
                  <a:schemeClr val="tx1">
                    <a:lumMod val="65000"/>
                    <a:lumOff val="35000"/>
                  </a:schemeClr>
                </a:solidFill>
              </a:rPr>
              <a:t>(2013)</a:t>
            </a:r>
          </a:p>
        </c:rich>
      </c:tx>
      <c:layout>
        <c:manualLayout>
          <c:xMode val="edge"/>
          <c:yMode val="edge"/>
          <c:x val="0.11691030289825508"/>
          <c:y val="1.1692444694413199E-2"/>
        </c:manualLayout>
      </c:layout>
      <c:overlay val="0"/>
      <c:spPr>
        <a:noFill/>
        <a:ln>
          <a:noFill/>
        </a:ln>
        <a:effectLst/>
      </c:spPr>
    </c:title>
    <c:autoTitleDeleted val="0"/>
    <c:plotArea>
      <c:layout>
        <c:manualLayout>
          <c:layoutTarget val="inner"/>
          <c:xMode val="edge"/>
          <c:yMode val="edge"/>
          <c:x val="8.7985672106953169E-2"/>
          <c:y val="0.16161075805775746"/>
          <c:w val="0.8964308260243625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Graphs!$C$471:$G$471</c:f>
              <c:numCache>
                <c:formatCode>0.0%</c:formatCode>
                <c:ptCount val="5"/>
                <c:pt idx="0">
                  <c:v>0.313</c:v>
                </c:pt>
                <c:pt idx="1">
                  <c:v>0.317</c:v>
                </c:pt>
                <c:pt idx="2">
                  <c:v>0.309</c:v>
                </c:pt>
                <c:pt idx="3">
                  <c:v>0.47299999999999998</c:v>
                </c:pt>
                <c:pt idx="4">
                  <c:v>0.40200000000000002</c:v>
                </c:pt>
              </c:numCache>
            </c:numRef>
          </c:val>
        </c:ser>
        <c:dLbls>
          <c:dLblPos val="outEnd"/>
          <c:showLegendKey val="0"/>
          <c:showVal val="1"/>
          <c:showCatName val="0"/>
          <c:showSerName val="0"/>
          <c:showPercent val="0"/>
          <c:showBubbleSize val="0"/>
        </c:dLbls>
        <c:gapWidth val="58"/>
        <c:overlap val="-27"/>
        <c:axId val="354633976"/>
        <c:axId val="354641424"/>
      </c:barChart>
      <c:catAx>
        <c:axId val="3546339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1424"/>
        <c:crosses val="autoZero"/>
        <c:auto val="1"/>
        <c:lblAlgn val="ctr"/>
        <c:lblOffset val="100"/>
        <c:noMultiLvlLbl val="0"/>
      </c:catAx>
      <c:valAx>
        <c:axId val="354641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3976"/>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dirty="0" smtClean="0"/>
              <a:t>Alcohol-Impaired Driving Deaths </a:t>
            </a:r>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dirty="0" smtClean="0"/>
              <a:t>(2009-2013)</a:t>
            </a:r>
            <a:endParaRPr lang="en-US" sz="2800" dirty="0"/>
          </a:p>
        </c:rich>
      </c:tx>
      <c:layout>
        <c:manualLayout>
          <c:xMode val="edge"/>
          <c:yMode val="edge"/>
          <c:x val="0.20076200152400306"/>
          <c:y val="1.3752264241617684E-2"/>
        </c:manualLayout>
      </c:layout>
      <c:overlay val="0"/>
      <c:spPr>
        <a:noFill/>
        <a:ln>
          <a:noFill/>
        </a:ln>
        <a:effectLst/>
      </c:spPr>
    </c:title>
    <c:autoTitleDeleted val="0"/>
    <c:plotArea>
      <c:layout>
        <c:manualLayout>
          <c:layoutTarget val="inner"/>
          <c:xMode val="edge"/>
          <c:yMode val="edge"/>
          <c:x val="9.5322745275120177E-2"/>
          <c:y val="0.15404902512185978"/>
          <c:w val="0.89353072017049884"/>
          <c:h val="0.7142396262967128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Cowley County Scratch Data from KHM-jk.xlsx]Sheet1'!$C$27:$G$27</c:f>
              <c:strCache>
                <c:ptCount val="5"/>
                <c:pt idx="0">
                  <c:v>Kansas</c:v>
                </c:pt>
                <c:pt idx="1">
                  <c:v>Cowley</c:v>
                </c:pt>
                <c:pt idx="2">
                  <c:v>Harvey</c:v>
                </c:pt>
                <c:pt idx="3">
                  <c:v>Montgomery</c:v>
                </c:pt>
                <c:pt idx="4">
                  <c:v>Sumner</c:v>
                </c:pt>
              </c:strCache>
            </c:strRef>
          </c:cat>
          <c:val>
            <c:numRef>
              <c:f>'[Copy of Cowley County Scratch Data from KHM-jk.xlsx]Sheet1'!$C$28:$G$28</c:f>
              <c:numCache>
                <c:formatCode>0.0%</c:formatCode>
                <c:ptCount val="5"/>
                <c:pt idx="0">
                  <c:v>0.33300000000000002</c:v>
                </c:pt>
                <c:pt idx="1">
                  <c:v>0.379</c:v>
                </c:pt>
                <c:pt idx="2">
                  <c:v>0.22600000000000001</c:v>
                </c:pt>
                <c:pt idx="3">
                  <c:v>0.31</c:v>
                </c:pt>
                <c:pt idx="4">
                  <c:v>0.34300000000000003</c:v>
                </c:pt>
              </c:numCache>
            </c:numRef>
          </c:val>
        </c:ser>
        <c:dLbls>
          <c:dLblPos val="outEnd"/>
          <c:showLegendKey val="0"/>
          <c:showVal val="1"/>
          <c:showCatName val="0"/>
          <c:showSerName val="0"/>
          <c:showPercent val="0"/>
          <c:showBubbleSize val="0"/>
        </c:dLbls>
        <c:gapWidth val="58"/>
        <c:overlap val="-27"/>
        <c:axId val="354629664"/>
        <c:axId val="354631624"/>
      </c:barChart>
      <c:catAx>
        <c:axId val="3546296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1624"/>
        <c:crosses val="autoZero"/>
        <c:auto val="1"/>
        <c:lblAlgn val="ctr"/>
        <c:lblOffset val="100"/>
        <c:noMultiLvlLbl val="0"/>
      </c:catAx>
      <c:valAx>
        <c:axId val="354631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29664"/>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5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500" b="1" i="0" u="none" strike="noStrike" baseline="0">
                <a:solidFill>
                  <a:schemeClr val="tx1">
                    <a:lumMod val="65000"/>
                    <a:lumOff val="35000"/>
                  </a:schemeClr>
                </a:solidFill>
                <a:effectLst/>
              </a:rPr>
              <a:t>Injury Hospital Admission Rate </a:t>
            </a:r>
            <a:r>
              <a:rPr lang="en-US" sz="2500" b="1" i="0" baseline="0">
                <a:solidFill>
                  <a:schemeClr val="tx1">
                    <a:lumMod val="65000"/>
                    <a:lumOff val="35000"/>
                  </a:schemeClr>
                </a:solidFill>
                <a:effectLst/>
              </a:rPr>
              <a:t>(2010-2012)</a:t>
            </a:r>
            <a:endParaRPr lang="en-US" sz="2500" b="1">
              <a:solidFill>
                <a:schemeClr val="tx1">
                  <a:lumMod val="65000"/>
                  <a:lumOff val="35000"/>
                </a:schemeClr>
              </a:solidFill>
            </a:endParaRPr>
          </a:p>
        </c:rich>
      </c:tx>
      <c:layout>
        <c:manualLayout>
          <c:xMode val="edge"/>
          <c:yMode val="edge"/>
          <c:x val="0.14037293801519349"/>
          <c:y val="2.1555118110236221E-2"/>
        </c:manualLayout>
      </c:layout>
      <c:overlay val="0"/>
      <c:spPr>
        <a:noFill/>
        <a:ln>
          <a:noFill/>
        </a:ln>
        <a:effectLst/>
      </c:spPr>
    </c:title>
    <c:autoTitleDeleted val="0"/>
    <c:plotArea>
      <c:layout>
        <c:manualLayout>
          <c:layoutTarget val="inner"/>
          <c:xMode val="edge"/>
          <c:yMode val="edge"/>
          <c:x val="0.12321230679498396"/>
          <c:y val="0.10790041869766279"/>
          <c:w val="0.86265432098765427"/>
          <c:h val="0.767789026371703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Graphs!$C$1513:$G$1513</c:f>
              <c:numCache>
                <c:formatCode>General</c:formatCode>
                <c:ptCount val="5"/>
                <c:pt idx="0">
                  <c:v>891.7</c:v>
                </c:pt>
                <c:pt idx="1">
                  <c:v>725.4</c:v>
                </c:pt>
                <c:pt idx="2">
                  <c:v>787.1</c:v>
                </c:pt>
                <c:pt idx="3">
                  <c:v>1295.3</c:v>
                </c:pt>
                <c:pt idx="4">
                  <c:v>836.9</c:v>
                </c:pt>
              </c:numCache>
            </c:numRef>
          </c:val>
        </c:ser>
        <c:dLbls>
          <c:dLblPos val="outEnd"/>
          <c:showLegendKey val="0"/>
          <c:showVal val="1"/>
          <c:showCatName val="0"/>
          <c:showSerName val="0"/>
          <c:showPercent val="0"/>
          <c:showBubbleSize val="0"/>
        </c:dLbls>
        <c:gapWidth val="58"/>
        <c:overlap val="-27"/>
        <c:axId val="354634760"/>
        <c:axId val="354636328"/>
      </c:barChart>
      <c:catAx>
        <c:axId val="3546347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6328"/>
        <c:crosses val="autoZero"/>
        <c:auto val="1"/>
        <c:lblAlgn val="ctr"/>
        <c:lblOffset val="100"/>
        <c:noMultiLvlLbl val="0"/>
      </c:catAx>
      <c:valAx>
        <c:axId val="354636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476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Heart Disease Hospital Admission Rate</a:t>
            </a:r>
            <a:r>
              <a:rPr lang="en-US" sz="2800" b="1" i="0" u="none" strike="noStrike" baseline="0">
                <a:solidFill>
                  <a:schemeClr val="tx1">
                    <a:lumMod val="65000"/>
                    <a:lumOff val="35000"/>
                  </a:schemeClr>
                </a:solidFill>
              </a:rPr>
              <a:t> </a:t>
            </a:r>
            <a:r>
              <a:rPr lang="en-US" sz="2800" b="1" baseline="0">
                <a:solidFill>
                  <a:schemeClr val="tx1">
                    <a:lumMod val="65000"/>
                    <a:lumOff val="35000"/>
                  </a:schemeClr>
                </a:solidFill>
              </a:rPr>
              <a:t>(2010-2012)</a:t>
            </a:r>
            <a:endParaRPr lang="en-US" sz="2800" b="1">
              <a:solidFill>
                <a:schemeClr val="tx1">
                  <a:lumMod val="65000"/>
                  <a:lumOff val="35000"/>
                </a:schemeClr>
              </a:solidFill>
            </a:endParaRPr>
          </a:p>
        </c:rich>
      </c:tx>
      <c:layout>
        <c:manualLayout>
          <c:xMode val="edge"/>
          <c:yMode val="edge"/>
          <c:x val="0.12890249829882375"/>
          <c:y val="1.1772590926134233E-2"/>
        </c:manualLayout>
      </c:layout>
      <c:overlay val="0"/>
      <c:spPr>
        <a:noFill/>
        <a:ln>
          <a:noFill/>
        </a:ln>
        <a:effectLst/>
      </c:spPr>
    </c:title>
    <c:autoTitleDeleted val="0"/>
    <c:plotArea>
      <c:layout>
        <c:manualLayout>
          <c:layoutTarget val="inner"/>
          <c:xMode val="edge"/>
          <c:yMode val="edge"/>
          <c:x val="0.13438736576877183"/>
          <c:y val="0.16161075805775746"/>
          <c:w val="0.85147918528947564"/>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Graphs!$C$405:$G$405</c:f>
              <c:numCache>
                <c:formatCode>General</c:formatCode>
                <c:ptCount val="5"/>
                <c:pt idx="0">
                  <c:v>280.89999999999998</c:v>
                </c:pt>
                <c:pt idx="1">
                  <c:v>164.3</c:v>
                </c:pt>
                <c:pt idx="2">
                  <c:v>274.10000000000002</c:v>
                </c:pt>
                <c:pt idx="3">
                  <c:v>134.1</c:v>
                </c:pt>
                <c:pt idx="4">
                  <c:v>197.8</c:v>
                </c:pt>
              </c:numCache>
            </c:numRef>
          </c:val>
        </c:ser>
        <c:dLbls>
          <c:dLblPos val="outEnd"/>
          <c:showLegendKey val="0"/>
          <c:showVal val="1"/>
          <c:showCatName val="0"/>
          <c:showSerName val="0"/>
          <c:showPercent val="0"/>
          <c:showBubbleSize val="0"/>
        </c:dLbls>
        <c:gapWidth val="58"/>
        <c:overlap val="-27"/>
        <c:axId val="354633192"/>
        <c:axId val="354640640"/>
      </c:barChart>
      <c:catAx>
        <c:axId val="3546331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0640"/>
        <c:crosses val="autoZero"/>
        <c:auto val="1"/>
        <c:lblAlgn val="ctr"/>
        <c:lblOffset val="100"/>
        <c:noMultiLvlLbl val="0"/>
      </c:catAx>
      <c:valAx>
        <c:axId val="35464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solidFill>
                      <a:schemeClr val="tx1">
                        <a:lumMod val="65000"/>
                        <a:lumOff val="35000"/>
                      </a:schemeClr>
                    </a:solidFill>
                  </a:defRPr>
                </a:pPr>
                <a:r>
                  <a:rPr lang="en-US" sz="1600">
                    <a:solidFill>
                      <a:schemeClr val="tx1">
                        <a:lumMod val="65000"/>
                        <a:lumOff val="35000"/>
                      </a:schemeClr>
                    </a:solidFill>
                  </a:rPr>
                  <a:t>Per 100,000</a:t>
                </a:r>
                <a:r>
                  <a:rPr lang="en-US" sz="1600" baseline="0">
                    <a:solidFill>
                      <a:schemeClr val="tx1">
                        <a:lumMod val="65000"/>
                        <a:lumOff val="35000"/>
                      </a:schemeClr>
                    </a:solidFill>
                  </a:rPr>
                  <a:t> population</a:t>
                </a:r>
                <a:endParaRPr lang="en-US" sz="1600">
                  <a:solidFill>
                    <a:schemeClr val="tx1">
                      <a:lumMod val="65000"/>
                      <a:lumOff val="35000"/>
                    </a:schemeClr>
                  </a:solidFill>
                </a:endParaRPr>
              </a:p>
            </c:rich>
          </c:tx>
          <c:layout>
            <c:manualLayout>
              <c:xMode val="edge"/>
              <c:yMode val="edge"/>
              <c:x val="1.5109551498629704E-2"/>
              <c:y val="0.3281585120020232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319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dirty="0">
                <a:solidFill>
                  <a:schemeClr val="tx1">
                    <a:lumMod val="65000"/>
                    <a:lumOff val="35000"/>
                  </a:schemeClr>
                </a:solidFill>
                <a:effectLst/>
              </a:rPr>
              <a:t>Congestive Heart Failure Hospital Admission Rate</a:t>
            </a:r>
            <a:r>
              <a:rPr lang="en-US" sz="2800" b="1" i="0" u="none" strike="noStrike" baseline="0" dirty="0">
                <a:solidFill>
                  <a:schemeClr val="tx1">
                    <a:lumMod val="65000"/>
                    <a:lumOff val="35000"/>
                  </a:schemeClr>
                </a:solidFill>
              </a:rPr>
              <a:t> </a:t>
            </a:r>
            <a:r>
              <a:rPr lang="en-US" sz="2800" b="1" baseline="0" dirty="0">
                <a:solidFill>
                  <a:schemeClr val="tx1">
                    <a:lumMod val="65000"/>
                    <a:lumOff val="35000"/>
                  </a:schemeClr>
                </a:solidFill>
              </a:rPr>
              <a:t>(2010-2012)</a:t>
            </a:r>
            <a:endParaRPr lang="en-US" sz="2800" b="1" dirty="0">
              <a:solidFill>
                <a:schemeClr val="tx1">
                  <a:lumMod val="65000"/>
                  <a:lumOff val="35000"/>
                </a:schemeClr>
              </a:solidFill>
            </a:endParaRPr>
          </a:p>
        </c:rich>
      </c:tx>
      <c:layout>
        <c:manualLayout>
          <c:xMode val="edge"/>
          <c:yMode val="edge"/>
          <c:x val="0.18184966462525518"/>
          <c:y val="5.8202099737532809E-3"/>
        </c:manualLayout>
      </c:layout>
      <c:overlay val="0"/>
      <c:spPr>
        <a:noFill/>
        <a:ln>
          <a:noFill/>
        </a:ln>
        <a:effectLst/>
      </c:spPr>
    </c:title>
    <c:autoTitleDeleted val="0"/>
    <c:plotArea>
      <c:layout>
        <c:manualLayout>
          <c:layoutTarget val="inner"/>
          <c:xMode val="edge"/>
          <c:yMode val="edge"/>
          <c:x val="0.13438736576877183"/>
          <c:y val="0.14586592843665"/>
          <c:w val="0.85147918528947564"/>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Graphs!$C$372:$G$372</c:f>
              <c:numCache>
                <c:formatCode>General</c:formatCode>
                <c:ptCount val="5"/>
                <c:pt idx="0">
                  <c:v>190.1</c:v>
                </c:pt>
                <c:pt idx="1">
                  <c:v>126.6</c:v>
                </c:pt>
                <c:pt idx="2">
                  <c:v>147.30000000000001</c:v>
                </c:pt>
                <c:pt idx="3">
                  <c:v>217.3</c:v>
                </c:pt>
                <c:pt idx="4">
                  <c:v>134.30000000000001</c:v>
                </c:pt>
              </c:numCache>
            </c:numRef>
          </c:val>
        </c:ser>
        <c:dLbls>
          <c:dLblPos val="outEnd"/>
          <c:showLegendKey val="0"/>
          <c:showVal val="1"/>
          <c:showCatName val="0"/>
          <c:showSerName val="0"/>
          <c:showPercent val="0"/>
          <c:showBubbleSize val="0"/>
        </c:dLbls>
        <c:gapWidth val="58"/>
        <c:overlap val="-27"/>
        <c:axId val="354632016"/>
        <c:axId val="354640248"/>
      </c:barChart>
      <c:catAx>
        <c:axId val="3546320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0248"/>
        <c:crosses val="autoZero"/>
        <c:auto val="1"/>
        <c:lblAlgn val="ctr"/>
        <c:lblOffset val="100"/>
        <c:noMultiLvlLbl val="0"/>
      </c:catAx>
      <c:valAx>
        <c:axId val="354640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solidFill>
                      <a:schemeClr val="tx1">
                        <a:lumMod val="65000"/>
                        <a:lumOff val="35000"/>
                      </a:schemeClr>
                    </a:solidFill>
                  </a:defRPr>
                </a:pPr>
                <a:r>
                  <a:rPr lang="en-US" sz="1600">
                    <a:solidFill>
                      <a:schemeClr val="tx1">
                        <a:lumMod val="65000"/>
                        <a:lumOff val="35000"/>
                      </a:schemeClr>
                    </a:solidFill>
                  </a:rPr>
                  <a:t>Per 100,000</a:t>
                </a:r>
                <a:r>
                  <a:rPr lang="en-US" sz="1600" baseline="0">
                    <a:solidFill>
                      <a:schemeClr val="tx1">
                        <a:lumMod val="65000"/>
                        <a:lumOff val="35000"/>
                      </a:schemeClr>
                    </a:solidFill>
                  </a:rPr>
                  <a:t> population</a:t>
                </a:r>
                <a:endParaRPr lang="en-US" sz="1600">
                  <a:solidFill>
                    <a:schemeClr val="tx1">
                      <a:lumMod val="65000"/>
                      <a:lumOff val="35000"/>
                    </a:schemeClr>
                  </a:solidFill>
                </a:endParaRPr>
              </a:p>
            </c:rich>
          </c:tx>
          <c:layout>
            <c:manualLayout>
              <c:xMode val="edge"/>
              <c:yMode val="edge"/>
              <c:x val="1.5109551498629704E-2"/>
              <c:y val="0.3281585120020232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2016"/>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Age-adjusted Mortality Rate per 100,000 Population </a:t>
            </a:r>
            <a:r>
              <a:rPr lang="en-US" sz="2800" b="1" i="0" baseline="0">
                <a:solidFill>
                  <a:schemeClr val="tx1">
                    <a:lumMod val="65000"/>
                    <a:lumOff val="35000"/>
                  </a:schemeClr>
                </a:solidFill>
                <a:effectLst/>
              </a:rPr>
              <a:t>(2012-2014)</a:t>
            </a:r>
            <a:endParaRPr lang="en-US" sz="2800" b="1">
              <a:solidFill>
                <a:schemeClr val="tx1">
                  <a:lumMod val="65000"/>
                  <a:lumOff val="35000"/>
                </a:schemeClr>
              </a:solidFill>
            </a:endParaRPr>
          </a:p>
        </c:rich>
      </c:tx>
      <c:layout>
        <c:manualLayout>
          <c:xMode val="edge"/>
          <c:yMode val="edge"/>
          <c:x val="0.15700019901120094"/>
          <c:y val="1.163947558664348E-2"/>
        </c:manualLayout>
      </c:layout>
      <c:overlay val="0"/>
      <c:spPr>
        <a:noFill/>
        <a:ln>
          <a:noFill/>
        </a:ln>
        <a:effectLst/>
      </c:spPr>
    </c:title>
    <c:autoTitleDeleted val="0"/>
    <c:plotArea>
      <c:layout>
        <c:manualLayout>
          <c:layoutTarget val="inner"/>
          <c:xMode val="edge"/>
          <c:yMode val="edge"/>
          <c:x val="0.12278694235331715"/>
          <c:y val="0.15750454270139311"/>
          <c:w val="0.86307960870493028"/>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KHM-mb.xlsx]Graphs'!$C$1105:$G$1105</c:f>
              <c:numCache>
                <c:formatCode>General</c:formatCode>
                <c:ptCount val="5"/>
                <c:pt idx="0">
                  <c:v>753.9</c:v>
                </c:pt>
                <c:pt idx="1">
                  <c:v>899.5</c:v>
                </c:pt>
                <c:pt idx="2">
                  <c:v>768.4</c:v>
                </c:pt>
                <c:pt idx="3">
                  <c:v>879.9</c:v>
                </c:pt>
                <c:pt idx="4">
                  <c:v>808.6</c:v>
                </c:pt>
              </c:numCache>
            </c:numRef>
          </c:val>
        </c:ser>
        <c:dLbls>
          <c:dLblPos val="outEnd"/>
          <c:showLegendKey val="0"/>
          <c:showVal val="1"/>
          <c:showCatName val="0"/>
          <c:showSerName val="0"/>
          <c:showPercent val="0"/>
          <c:showBubbleSize val="0"/>
        </c:dLbls>
        <c:gapWidth val="58"/>
        <c:overlap val="-27"/>
        <c:axId val="354635152"/>
        <c:axId val="354638288"/>
      </c:barChart>
      <c:catAx>
        <c:axId val="3546351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8288"/>
        <c:crosses val="autoZero"/>
        <c:auto val="1"/>
        <c:lblAlgn val="ctr"/>
        <c:lblOffset val="100"/>
        <c:noMultiLvlLbl val="0"/>
      </c:catAx>
      <c:valAx>
        <c:axId val="3546382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3515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a:latin typeface="Trebuchet MS" panose="020B0603020202020204" pitchFamily="34" charset="0"/>
              </a:rPr>
              <a:t>Percent Population by Selected Racial/Ethnic Minority Groups</a:t>
            </a:r>
          </a:p>
        </c:rich>
      </c:tx>
      <c:layout>
        <c:manualLayout>
          <c:xMode val="edge"/>
          <c:yMode val="edge"/>
          <c:x val="0.17813844885683638"/>
          <c:y val="1.965601965601965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5.5389984854043783E-2"/>
          <c:y val="0.17828207213534927"/>
          <c:w val="0.92924822636329463"/>
          <c:h val="0.65047947131608552"/>
        </c:manualLayout>
      </c:layout>
      <c:barChart>
        <c:barDir val="col"/>
        <c:grouping val="clustered"/>
        <c:varyColors val="0"/>
        <c:ser>
          <c:idx val="0"/>
          <c:order val="0"/>
          <c:tx>
            <c:strRef>
              <c:f>Race!$O$25</c:f>
              <c:strCache>
                <c:ptCount val="1"/>
                <c:pt idx="0">
                  <c:v>Black or African American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Race!$N$26:$N$36</c:f>
              <c:strCache>
                <c:ptCount val="5"/>
                <c:pt idx="0">
                  <c:v>Kansas</c:v>
                </c:pt>
                <c:pt idx="1">
                  <c:v>Cowley</c:v>
                </c:pt>
                <c:pt idx="2">
                  <c:v>Arkansas City</c:v>
                </c:pt>
                <c:pt idx="3">
                  <c:v>Udall</c:v>
                </c:pt>
                <c:pt idx="4">
                  <c:v>Winfield</c:v>
                </c:pt>
              </c:strCache>
            </c:strRef>
          </c:cat>
          <c:val>
            <c:numRef>
              <c:f>Race!$O$26:$O$36</c:f>
              <c:numCache>
                <c:formatCode>0%</c:formatCode>
                <c:ptCount val="5"/>
                <c:pt idx="0">
                  <c:v>5.6500000000000002E-2</c:v>
                </c:pt>
                <c:pt idx="1">
                  <c:v>2.5999999999999999E-2</c:v>
                </c:pt>
                <c:pt idx="2">
                  <c:v>4.4251380318285155E-2</c:v>
                </c:pt>
                <c:pt idx="3">
                  <c:v>0</c:v>
                </c:pt>
                <c:pt idx="4">
                  <c:v>3.7974683544303799E-2</c:v>
                </c:pt>
              </c:numCache>
            </c:numRef>
          </c:val>
        </c:ser>
        <c:ser>
          <c:idx val="1"/>
          <c:order val="1"/>
          <c:tx>
            <c:strRef>
              <c:f>Race!$P$25</c:f>
              <c:strCache>
                <c:ptCount val="1"/>
                <c:pt idx="0">
                  <c:v>American Indian and Alaska Native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Race!$N$26:$N$36</c:f>
              <c:strCache>
                <c:ptCount val="5"/>
                <c:pt idx="0">
                  <c:v>Kansas</c:v>
                </c:pt>
                <c:pt idx="1">
                  <c:v>Cowley</c:v>
                </c:pt>
                <c:pt idx="2">
                  <c:v>Arkansas City</c:v>
                </c:pt>
                <c:pt idx="3">
                  <c:v>Udall</c:v>
                </c:pt>
                <c:pt idx="4">
                  <c:v>Winfield</c:v>
                </c:pt>
              </c:strCache>
            </c:strRef>
          </c:cat>
          <c:val>
            <c:numRef>
              <c:f>Race!$P$26:$P$36</c:f>
              <c:numCache>
                <c:formatCode>0%</c:formatCode>
                <c:ptCount val="5"/>
                <c:pt idx="0">
                  <c:v>0.01</c:v>
                </c:pt>
                <c:pt idx="1">
                  <c:v>2.5999999999999999E-2</c:v>
                </c:pt>
                <c:pt idx="2">
                  <c:v>2.8012341669373175E-2</c:v>
                </c:pt>
                <c:pt idx="3">
                  <c:v>2.4906600249066002E-3</c:v>
                </c:pt>
                <c:pt idx="4">
                  <c:v>2.8643297630639403E-2</c:v>
                </c:pt>
              </c:numCache>
            </c:numRef>
          </c:val>
        </c:ser>
        <c:ser>
          <c:idx val="6"/>
          <c:order val="6"/>
          <c:tx>
            <c:strRef>
              <c:f>Race!$U$25</c:f>
              <c:strCache>
                <c:ptCount val="1"/>
                <c:pt idx="0">
                  <c:v>Hispanic or Latino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Race!$N$26:$N$36</c:f>
              <c:strCache>
                <c:ptCount val="5"/>
                <c:pt idx="0">
                  <c:v>Kansas</c:v>
                </c:pt>
                <c:pt idx="1">
                  <c:v>Cowley</c:v>
                </c:pt>
                <c:pt idx="2">
                  <c:v>Arkansas City</c:v>
                </c:pt>
                <c:pt idx="3">
                  <c:v>Udall</c:v>
                </c:pt>
                <c:pt idx="4">
                  <c:v>Winfield</c:v>
                </c:pt>
              </c:strCache>
            </c:strRef>
          </c:cat>
          <c:val>
            <c:numRef>
              <c:f>Race!$U$26:$U$36</c:f>
              <c:numCache>
                <c:formatCode>0%</c:formatCode>
                <c:ptCount val="5"/>
                <c:pt idx="0">
                  <c:v>0.11</c:v>
                </c:pt>
                <c:pt idx="1">
                  <c:v>9.69E-2</c:v>
                </c:pt>
                <c:pt idx="2">
                  <c:v>0.17668074050016239</c:v>
                </c:pt>
                <c:pt idx="3">
                  <c:v>5.7285180572851806E-2</c:v>
                </c:pt>
                <c:pt idx="4">
                  <c:v>7.3920804933463161E-2</c:v>
                </c:pt>
              </c:numCache>
            </c:numRef>
          </c:val>
        </c:ser>
        <c:dLbls>
          <c:showLegendKey val="0"/>
          <c:showVal val="0"/>
          <c:showCatName val="0"/>
          <c:showSerName val="0"/>
          <c:showPercent val="0"/>
          <c:showBubbleSize val="0"/>
        </c:dLbls>
        <c:gapWidth val="162"/>
        <c:overlap val="-27"/>
        <c:axId val="339008296"/>
        <c:axId val="246551208"/>
        <c:extLst>
          <c:ext xmlns:c15="http://schemas.microsoft.com/office/drawing/2012/chart" uri="{02D57815-91ED-43cb-92C2-25804820EDAC}">
            <c15:filteredBarSeries>
              <c15:ser>
                <c:idx val="2"/>
                <c:order val="2"/>
                <c:tx>
                  <c:strRef>
                    <c:extLst>
                      <c:ext uri="{02D57815-91ED-43cb-92C2-25804820EDAC}">
                        <c15:formulaRef>
                          <c15:sqref>Race!$Q$25</c15:sqref>
                        </c15:formulaRef>
                      </c:ext>
                    </c:extLst>
                    <c:strCache>
                      <c:ptCount val="1"/>
                      <c:pt idx="0">
                        <c:v>Asian </c:v>
                      </c:pt>
                    </c:strCache>
                  </c:strRef>
                </c:tx>
                <c:spPr>
                  <a:solidFill>
                    <a:schemeClr val="accent3"/>
                  </a:solidFill>
                  <a:ln>
                    <a:noFill/>
                  </a:ln>
                  <a:effectLst/>
                </c:spPr>
                <c:invertIfNegative val="0"/>
                <c:cat>
                  <c:strRef>
                    <c:extLst>
                      <c:ext uri="{02D57815-91ED-43cb-92C2-25804820EDAC}">
                        <c15:formulaRef>
                          <c15:sqref>Race!$N$26:$N$36</c15:sqref>
                        </c15:formulaRef>
                      </c:ext>
                    </c:extLst>
                    <c:strCache>
                      <c:ptCount val="5"/>
                      <c:pt idx="0">
                        <c:v>Kansas</c:v>
                      </c:pt>
                      <c:pt idx="1">
                        <c:v>Cowley</c:v>
                      </c:pt>
                      <c:pt idx="2">
                        <c:v>Arkansas City</c:v>
                      </c:pt>
                      <c:pt idx="3">
                        <c:v>Udall</c:v>
                      </c:pt>
                      <c:pt idx="4">
                        <c:v>Winfield</c:v>
                      </c:pt>
                    </c:strCache>
                  </c:strRef>
                </c:cat>
                <c:val>
                  <c:numRef>
                    <c:extLst>
                      <c:ext uri="{02D57815-91ED-43cb-92C2-25804820EDAC}">
                        <c15:formulaRef>
                          <c15:sqref>Race!$Q$26:$Q$36</c15:sqref>
                        </c15:formulaRef>
                      </c:ext>
                    </c:extLst>
                    <c:numCache>
                      <c:formatCode>0%</c:formatCode>
                      <c:ptCount val="5"/>
                      <c:pt idx="0" formatCode="0.00%">
                        <c:v>2.5000000000000001E-2</c:v>
                      </c:pt>
                      <c:pt idx="1">
                        <c:v>0</c:v>
                      </c:pt>
                      <c:pt idx="2">
                        <c:v>8.2819097109451123E-3</c:v>
                      </c:pt>
                      <c:pt idx="3">
                        <c:v>0</c:v>
                      </c:pt>
                      <c:pt idx="4">
                        <c:v>4.1382667964946447E-2</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Race!$R$25</c15:sqref>
                        </c15:formulaRef>
                      </c:ext>
                    </c:extLst>
                    <c:strCache>
                      <c:ptCount val="1"/>
                      <c:pt idx="0">
                        <c:v>Native Hawaiian or Other Pacific</c:v>
                      </c:pt>
                    </c:strCache>
                  </c:strRef>
                </c:tx>
                <c:spPr>
                  <a:solidFill>
                    <a:schemeClr val="accent4"/>
                  </a:solidFill>
                  <a:ln>
                    <a:noFill/>
                  </a:ln>
                  <a:effectLst/>
                </c:spPr>
                <c:invertIfNegative val="0"/>
                <c:cat>
                  <c:strRef>
                    <c:extLst>
                      <c:ext xmlns:c15="http://schemas.microsoft.com/office/drawing/2012/chart" uri="{02D57815-91ED-43cb-92C2-25804820EDAC}">
                        <c15:formulaRef>
                          <c15:sqref>Race!$N$26:$N$36</c15:sqref>
                        </c15:formulaRef>
                      </c:ext>
                    </c:extLst>
                    <c:strCache>
                      <c:ptCount val="5"/>
                      <c:pt idx="0">
                        <c:v>Kansas</c:v>
                      </c:pt>
                      <c:pt idx="1">
                        <c:v>Cowley</c:v>
                      </c:pt>
                      <c:pt idx="2">
                        <c:v>Arkansas City</c:v>
                      </c:pt>
                      <c:pt idx="3">
                        <c:v>Udall</c:v>
                      </c:pt>
                      <c:pt idx="4">
                        <c:v>Winfield</c:v>
                      </c:pt>
                    </c:strCache>
                  </c:strRef>
                </c:cat>
                <c:val>
                  <c:numRef>
                    <c:extLst>
                      <c:ext xmlns:c15="http://schemas.microsoft.com/office/drawing/2012/chart" uri="{02D57815-91ED-43cb-92C2-25804820EDAC}">
                        <c15:formulaRef>
                          <c15:sqref>Race!$R$26:$R$36</c15:sqref>
                        </c15:formulaRef>
                      </c:ext>
                    </c:extLst>
                    <c:numCache>
                      <c:formatCode>0%</c:formatCode>
                      <c:ptCount val="5"/>
                      <c:pt idx="1">
                        <c:v>0.02</c:v>
                      </c:pt>
                      <c:pt idx="2">
                        <c:v>0</c:v>
                      </c:pt>
                      <c:pt idx="3">
                        <c:v>0</c:v>
                      </c:pt>
                      <c:pt idx="4">
                        <c:v>0</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Race!$S$25</c15:sqref>
                        </c15:formulaRef>
                      </c:ext>
                    </c:extLst>
                    <c:strCache>
                      <c:ptCount val="1"/>
                      <c:pt idx="0">
                        <c:v>Some other race alone</c:v>
                      </c:pt>
                    </c:strCache>
                  </c:strRef>
                </c:tx>
                <c:spPr>
                  <a:solidFill>
                    <a:schemeClr val="accent5"/>
                  </a:solidFill>
                  <a:ln>
                    <a:noFill/>
                  </a:ln>
                  <a:effectLst/>
                </c:spPr>
                <c:invertIfNegative val="0"/>
                <c:cat>
                  <c:strRef>
                    <c:extLst>
                      <c:ext xmlns:c15="http://schemas.microsoft.com/office/drawing/2012/chart" uri="{02D57815-91ED-43cb-92C2-25804820EDAC}">
                        <c15:formulaRef>
                          <c15:sqref>Race!$N$26:$N$36</c15:sqref>
                        </c15:formulaRef>
                      </c:ext>
                    </c:extLst>
                    <c:strCache>
                      <c:ptCount val="5"/>
                      <c:pt idx="0">
                        <c:v>Kansas</c:v>
                      </c:pt>
                      <c:pt idx="1">
                        <c:v>Cowley</c:v>
                      </c:pt>
                      <c:pt idx="2">
                        <c:v>Arkansas City</c:v>
                      </c:pt>
                      <c:pt idx="3">
                        <c:v>Udall</c:v>
                      </c:pt>
                      <c:pt idx="4">
                        <c:v>Winfield</c:v>
                      </c:pt>
                    </c:strCache>
                  </c:strRef>
                </c:cat>
                <c:val>
                  <c:numRef>
                    <c:extLst>
                      <c:ext xmlns:c15="http://schemas.microsoft.com/office/drawing/2012/chart" uri="{02D57815-91ED-43cb-92C2-25804820EDAC}">
                        <c15:formulaRef>
                          <c15:sqref>Race!$S$26:$S$36</c15:sqref>
                        </c15:formulaRef>
                      </c:ext>
                    </c:extLst>
                    <c:numCache>
                      <c:formatCode>0%</c:formatCode>
                      <c:ptCount val="5"/>
                      <c:pt idx="1">
                        <c:v>0</c:v>
                      </c:pt>
                      <c:pt idx="2">
                        <c:v>5.5456316986034426E-2</c:v>
                      </c:pt>
                      <c:pt idx="3">
                        <c:v>0</c:v>
                      </c:pt>
                      <c:pt idx="4">
                        <c:v>1.4767932489451477E-2</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Race!$T$25</c15:sqref>
                        </c15:formulaRef>
                      </c:ext>
                    </c:extLst>
                    <c:strCache>
                      <c:ptCount val="1"/>
                      <c:pt idx="0">
                        <c:v>Two or more races</c:v>
                      </c:pt>
                    </c:strCache>
                  </c:strRef>
                </c:tx>
                <c:spPr>
                  <a:solidFill>
                    <a:schemeClr val="accent6"/>
                  </a:solidFill>
                  <a:ln>
                    <a:noFill/>
                  </a:ln>
                  <a:effectLst/>
                </c:spPr>
                <c:invertIfNegative val="0"/>
                <c:cat>
                  <c:strRef>
                    <c:extLst>
                      <c:ext xmlns:c15="http://schemas.microsoft.com/office/drawing/2012/chart" uri="{02D57815-91ED-43cb-92C2-25804820EDAC}">
                        <c15:formulaRef>
                          <c15:sqref>Race!$N$26:$N$36</c15:sqref>
                        </c15:formulaRef>
                      </c:ext>
                    </c:extLst>
                    <c:strCache>
                      <c:ptCount val="5"/>
                      <c:pt idx="0">
                        <c:v>Kansas</c:v>
                      </c:pt>
                      <c:pt idx="1">
                        <c:v>Cowley</c:v>
                      </c:pt>
                      <c:pt idx="2">
                        <c:v>Arkansas City</c:v>
                      </c:pt>
                      <c:pt idx="3">
                        <c:v>Udall</c:v>
                      </c:pt>
                      <c:pt idx="4">
                        <c:v>Winfield</c:v>
                      </c:pt>
                    </c:strCache>
                  </c:strRef>
                </c:cat>
                <c:val>
                  <c:numRef>
                    <c:extLst>
                      <c:ext xmlns:c15="http://schemas.microsoft.com/office/drawing/2012/chart" uri="{02D57815-91ED-43cb-92C2-25804820EDAC}">
                        <c15:formulaRef>
                          <c15:sqref>Race!$T$26:$T$36</c15:sqref>
                        </c15:formulaRef>
                      </c:ext>
                    </c:extLst>
                    <c:numCache>
                      <c:formatCode>0%</c:formatCode>
                      <c:ptCount val="5"/>
                      <c:pt idx="1">
                        <c:v>0</c:v>
                      </c:pt>
                      <c:pt idx="2">
                        <c:v>4.4900941864241636E-2</c:v>
                      </c:pt>
                      <c:pt idx="3">
                        <c:v>6.2266500622665004E-3</c:v>
                      </c:pt>
                      <c:pt idx="4">
                        <c:v>2.5559883154819864E-2</c:v>
                      </c:pt>
                    </c:numCache>
                  </c:numRef>
                </c:val>
              </c15:ser>
            </c15:filteredBarSeries>
          </c:ext>
        </c:extLst>
      </c:barChart>
      <c:catAx>
        <c:axId val="33900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551208"/>
        <c:crosses val="autoZero"/>
        <c:auto val="1"/>
        <c:lblAlgn val="ctr"/>
        <c:lblOffset val="100"/>
        <c:noMultiLvlLbl val="0"/>
      </c:catAx>
      <c:valAx>
        <c:axId val="246551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9008296"/>
        <c:crosses val="autoZero"/>
        <c:crossBetween val="between"/>
      </c:valAx>
      <c:spPr>
        <a:noFill/>
        <a:ln>
          <a:solidFill>
            <a:schemeClr val="tx1">
              <a:lumMod val="15000"/>
              <a:lumOff val="85000"/>
            </a:schemeClr>
          </a:solidFill>
        </a:ln>
        <a:effectLst/>
      </c:spPr>
    </c:plotArea>
    <c:legend>
      <c:legendPos val="b"/>
      <c:layout>
        <c:manualLayout>
          <c:xMode val="edge"/>
          <c:yMode val="edge"/>
          <c:x val="6.5432098765432101E-2"/>
          <c:y val="0.90457849018872638"/>
          <c:w val="0.9"/>
          <c:h val="4.38342082239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i="0" u="none" strike="noStrike" baseline="0">
                <a:solidFill>
                  <a:schemeClr val="tx1">
                    <a:lumMod val="65000"/>
                    <a:lumOff val="35000"/>
                  </a:schemeClr>
                </a:solidFill>
                <a:effectLst/>
              </a:rPr>
              <a:t>Age-adjusted Unintentional Injuries Mortality Rate per 100,000 Population </a:t>
            </a:r>
            <a:r>
              <a:rPr lang="en-US" sz="2400" b="1" i="0" baseline="0">
                <a:solidFill>
                  <a:schemeClr val="tx1">
                    <a:lumMod val="65000"/>
                    <a:lumOff val="35000"/>
                  </a:schemeClr>
                </a:solidFill>
                <a:effectLst/>
              </a:rPr>
              <a:t>(2012-2014)</a:t>
            </a:r>
            <a:endParaRPr lang="en-US" sz="2400" b="1">
              <a:solidFill>
                <a:schemeClr val="tx1">
                  <a:lumMod val="65000"/>
                  <a:lumOff val="35000"/>
                </a:schemeClr>
              </a:solidFill>
            </a:endParaRPr>
          </a:p>
        </c:rich>
      </c:tx>
      <c:layout>
        <c:manualLayout>
          <c:xMode val="edge"/>
          <c:yMode val="edge"/>
          <c:x val="0.13202938174394868"/>
          <c:y val="1.3618610173728283E-2"/>
        </c:manualLayout>
      </c:layout>
      <c:overlay val="0"/>
      <c:spPr>
        <a:noFill/>
        <a:ln>
          <a:noFill/>
        </a:ln>
        <a:effectLst/>
      </c:spPr>
    </c:title>
    <c:autoTitleDeleted val="0"/>
    <c:plotArea>
      <c:layout>
        <c:manualLayout>
          <c:layoutTarget val="inner"/>
          <c:xMode val="edge"/>
          <c:yMode val="edge"/>
          <c:x val="0.11118651893786249"/>
          <c:y val="0.15750454270139311"/>
          <c:w val="0.8746800321203850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Graphs!$C$1221:$G$1221</c:f>
              <c:numCache>
                <c:formatCode>General</c:formatCode>
                <c:ptCount val="5"/>
                <c:pt idx="0">
                  <c:v>40.1</c:v>
                </c:pt>
                <c:pt idx="1">
                  <c:v>54</c:v>
                </c:pt>
                <c:pt idx="2">
                  <c:v>49.9</c:v>
                </c:pt>
                <c:pt idx="3">
                  <c:v>62</c:v>
                </c:pt>
                <c:pt idx="4">
                  <c:v>46.5</c:v>
                </c:pt>
              </c:numCache>
            </c:numRef>
          </c:val>
        </c:ser>
        <c:dLbls>
          <c:dLblPos val="outEnd"/>
          <c:showLegendKey val="0"/>
          <c:showVal val="1"/>
          <c:showCatName val="0"/>
          <c:showSerName val="0"/>
          <c:showPercent val="0"/>
          <c:showBubbleSize val="0"/>
        </c:dLbls>
        <c:gapWidth val="58"/>
        <c:overlap val="-27"/>
        <c:axId val="354643776"/>
        <c:axId val="354642208"/>
      </c:barChart>
      <c:catAx>
        <c:axId val="3546437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2208"/>
        <c:crosses val="autoZero"/>
        <c:auto val="1"/>
        <c:lblAlgn val="ctr"/>
        <c:lblOffset val="100"/>
        <c:noMultiLvlLbl val="0"/>
      </c:catAx>
      <c:valAx>
        <c:axId val="354642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3776"/>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baseline="0">
                <a:solidFill>
                  <a:schemeClr val="tx1">
                    <a:lumMod val="65000"/>
                    <a:lumOff val="35000"/>
                  </a:schemeClr>
                </a:solidFill>
                <a:effectLst/>
              </a:rPr>
              <a:t>Age-adjusted Cancer Mortality Rate per 100,000 Population (2012-2014)</a:t>
            </a:r>
            <a:endParaRPr lang="en-US" sz="2800" b="1">
              <a:solidFill>
                <a:schemeClr val="tx1">
                  <a:lumMod val="65000"/>
                  <a:lumOff val="35000"/>
                </a:schemeClr>
              </a:solidFill>
            </a:endParaRPr>
          </a:p>
        </c:rich>
      </c:tx>
      <c:layout>
        <c:manualLayout>
          <c:xMode val="edge"/>
          <c:yMode val="edge"/>
          <c:x val="0.14684982852267808"/>
          <c:y val="2.1564992673075351E-2"/>
        </c:manualLayout>
      </c:layout>
      <c:overlay val="0"/>
      <c:spPr>
        <a:noFill/>
        <a:ln>
          <a:noFill/>
        </a:ln>
        <a:effectLst/>
      </c:spPr>
    </c:title>
    <c:autoTitleDeleted val="0"/>
    <c:plotArea>
      <c:layout>
        <c:manualLayout>
          <c:layoutTarget val="inner"/>
          <c:xMode val="edge"/>
          <c:yMode val="edge"/>
          <c:x val="0.12133688942638532"/>
          <c:y val="0.16345987768898618"/>
          <c:w val="0.86452966163186218"/>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KHM-mb.xlsx]Graphs'!$C$927:$G$927</c:f>
              <c:numCache>
                <c:formatCode>General</c:formatCode>
                <c:ptCount val="5"/>
                <c:pt idx="0">
                  <c:v>165.1</c:v>
                </c:pt>
                <c:pt idx="1">
                  <c:v>184.3</c:v>
                </c:pt>
                <c:pt idx="2">
                  <c:v>170</c:v>
                </c:pt>
                <c:pt idx="3">
                  <c:v>195.3</c:v>
                </c:pt>
                <c:pt idx="4">
                  <c:v>144.6</c:v>
                </c:pt>
              </c:numCache>
            </c:numRef>
          </c:val>
        </c:ser>
        <c:dLbls>
          <c:dLblPos val="outEnd"/>
          <c:showLegendKey val="0"/>
          <c:showVal val="1"/>
          <c:showCatName val="0"/>
          <c:showSerName val="0"/>
          <c:showPercent val="0"/>
          <c:showBubbleSize val="0"/>
        </c:dLbls>
        <c:gapWidth val="58"/>
        <c:overlap val="-27"/>
        <c:axId val="354644952"/>
        <c:axId val="354644168"/>
      </c:barChart>
      <c:catAx>
        <c:axId val="3546449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4168"/>
        <c:crosses val="autoZero"/>
        <c:auto val="1"/>
        <c:lblAlgn val="ctr"/>
        <c:lblOffset val="100"/>
        <c:noMultiLvlLbl val="0"/>
      </c:catAx>
      <c:valAx>
        <c:axId val="354644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495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3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300" b="1" i="0" baseline="0">
                <a:solidFill>
                  <a:schemeClr val="tx1">
                    <a:lumMod val="65000"/>
                    <a:lumOff val="35000"/>
                  </a:schemeClr>
                </a:solidFill>
                <a:effectLst/>
              </a:rPr>
              <a:t>Age-adjusted </a:t>
            </a:r>
            <a:r>
              <a:rPr lang="en-US" sz="2300" b="1" i="0" u="none" strike="noStrike" baseline="0">
                <a:solidFill>
                  <a:schemeClr val="tx1">
                    <a:lumMod val="65000"/>
                    <a:lumOff val="35000"/>
                  </a:schemeClr>
                </a:solidFill>
                <a:effectLst/>
              </a:rPr>
              <a:t>Cerebrovascular Disease Mortality </a:t>
            </a:r>
            <a:r>
              <a:rPr lang="en-US" sz="2300" b="1" i="0" baseline="0">
                <a:solidFill>
                  <a:schemeClr val="tx1">
                    <a:lumMod val="65000"/>
                    <a:lumOff val="35000"/>
                  </a:schemeClr>
                </a:solidFill>
                <a:effectLst/>
              </a:rPr>
              <a:t>per 100,000 Population (2012-2014)</a:t>
            </a:r>
            <a:endParaRPr lang="en-US" sz="2300" b="1">
              <a:solidFill>
                <a:schemeClr val="tx1">
                  <a:lumMod val="65000"/>
                  <a:lumOff val="35000"/>
                </a:schemeClr>
              </a:solidFill>
            </a:endParaRPr>
          </a:p>
        </c:rich>
      </c:tx>
      <c:layout>
        <c:manualLayout>
          <c:xMode val="edge"/>
          <c:yMode val="edge"/>
          <c:x val="0.12782504617478371"/>
          <c:y val="1.3618610173728283E-2"/>
        </c:manualLayout>
      </c:layout>
      <c:overlay val="0"/>
      <c:spPr>
        <a:noFill/>
        <a:ln>
          <a:noFill/>
        </a:ln>
        <a:effectLst/>
      </c:spPr>
    </c:title>
    <c:autoTitleDeleted val="0"/>
    <c:plotArea>
      <c:layout>
        <c:manualLayout>
          <c:layoutTarget val="inner"/>
          <c:xMode val="edge"/>
          <c:yMode val="edge"/>
          <c:x val="9.8747691260814632E-2"/>
          <c:y val="0.15750454270139311"/>
          <c:w val="0.88856894624283078"/>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Graphs!$C$959:$G$959</c:f>
              <c:numCache>
                <c:formatCode>General</c:formatCode>
                <c:ptCount val="5"/>
                <c:pt idx="0">
                  <c:v>38.299999999999997</c:v>
                </c:pt>
                <c:pt idx="1">
                  <c:v>48.7</c:v>
                </c:pt>
                <c:pt idx="2">
                  <c:v>46.7</c:v>
                </c:pt>
                <c:pt idx="3">
                  <c:v>44.8</c:v>
                </c:pt>
                <c:pt idx="4">
                  <c:v>36.200000000000003</c:v>
                </c:pt>
              </c:numCache>
            </c:numRef>
          </c:val>
        </c:ser>
        <c:dLbls>
          <c:dLblPos val="outEnd"/>
          <c:showLegendKey val="0"/>
          <c:showVal val="1"/>
          <c:showCatName val="0"/>
          <c:showSerName val="0"/>
          <c:showPercent val="0"/>
          <c:showBubbleSize val="0"/>
        </c:dLbls>
        <c:gapWidth val="58"/>
        <c:overlap val="-27"/>
        <c:axId val="354642600"/>
        <c:axId val="354644560"/>
      </c:barChart>
      <c:catAx>
        <c:axId val="3546426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4560"/>
        <c:crosses val="autoZero"/>
        <c:auto val="1"/>
        <c:lblAlgn val="ctr"/>
        <c:lblOffset val="100"/>
        <c:noMultiLvlLbl val="0"/>
      </c:catAx>
      <c:valAx>
        <c:axId val="35464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464260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i="0" u="none" strike="noStrike" baseline="0" dirty="0">
                <a:solidFill>
                  <a:schemeClr val="tx1">
                    <a:lumMod val="65000"/>
                    <a:lumOff val="35000"/>
                  </a:schemeClr>
                </a:solidFill>
                <a:effectLst/>
              </a:rPr>
              <a:t>Age-adjusted Chronic Lower Respiratory Disease Mortality Rate per 100,000 Population </a:t>
            </a:r>
            <a:endParaRPr lang="en-US" sz="2200" b="1" i="0" u="none" strike="noStrike" baseline="0" dirty="0" smtClean="0">
              <a:solidFill>
                <a:schemeClr val="tx1">
                  <a:lumMod val="65000"/>
                  <a:lumOff val="35000"/>
                </a:schemeClr>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i="0" baseline="0" dirty="0" smtClean="0">
                <a:solidFill>
                  <a:schemeClr val="tx1">
                    <a:lumMod val="65000"/>
                    <a:lumOff val="35000"/>
                  </a:schemeClr>
                </a:solidFill>
                <a:effectLst/>
              </a:rPr>
              <a:t>(</a:t>
            </a:r>
            <a:r>
              <a:rPr lang="en-US" sz="2200" b="1" i="0" baseline="0" dirty="0">
                <a:solidFill>
                  <a:schemeClr val="tx1">
                    <a:lumMod val="65000"/>
                    <a:lumOff val="35000"/>
                  </a:schemeClr>
                </a:solidFill>
                <a:effectLst/>
              </a:rPr>
              <a:t>2012-2014)</a:t>
            </a:r>
            <a:endParaRPr lang="en-US" sz="2200" b="1" dirty="0">
              <a:solidFill>
                <a:schemeClr val="tx1">
                  <a:lumMod val="65000"/>
                  <a:lumOff val="35000"/>
                </a:schemeClr>
              </a:solidFill>
            </a:endParaRPr>
          </a:p>
        </c:rich>
      </c:tx>
      <c:layout>
        <c:manualLayout>
          <c:xMode val="edge"/>
          <c:yMode val="edge"/>
          <c:x val="0.15410009315733725"/>
          <c:y val="1.7139172739883931E-3"/>
        </c:manualLayout>
      </c:layout>
      <c:overlay val="0"/>
      <c:spPr>
        <a:noFill/>
        <a:ln>
          <a:noFill/>
        </a:ln>
        <a:effectLst/>
      </c:spPr>
    </c:title>
    <c:autoTitleDeleted val="0"/>
    <c:plotArea>
      <c:layout>
        <c:manualLayout>
          <c:layoutTarget val="inner"/>
          <c:xMode val="edge"/>
          <c:yMode val="edge"/>
          <c:x val="0.10973646601093068"/>
          <c:y val="0.15551943103886209"/>
          <c:w val="0.8746800321203850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KHM-mb.xlsx]Graphs'!$C$992:$G$992</c:f>
              <c:numCache>
                <c:formatCode>General</c:formatCode>
                <c:ptCount val="5"/>
                <c:pt idx="0">
                  <c:v>50.1</c:v>
                </c:pt>
                <c:pt idx="1">
                  <c:v>61.1</c:v>
                </c:pt>
                <c:pt idx="2">
                  <c:v>41.1</c:v>
                </c:pt>
                <c:pt idx="3">
                  <c:v>60.6</c:v>
                </c:pt>
                <c:pt idx="4">
                  <c:v>56.6</c:v>
                </c:pt>
              </c:numCache>
            </c:numRef>
          </c:val>
        </c:ser>
        <c:dLbls>
          <c:dLblPos val="outEnd"/>
          <c:showLegendKey val="0"/>
          <c:showVal val="1"/>
          <c:showCatName val="0"/>
          <c:showSerName val="0"/>
          <c:showPercent val="0"/>
          <c:showBubbleSize val="0"/>
        </c:dLbls>
        <c:gapWidth val="58"/>
        <c:overlap val="-27"/>
        <c:axId val="359258840"/>
        <c:axId val="359254528"/>
      </c:barChart>
      <c:catAx>
        <c:axId val="3592588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4528"/>
        <c:crosses val="autoZero"/>
        <c:auto val="1"/>
        <c:lblAlgn val="ctr"/>
        <c:lblOffset val="100"/>
        <c:noMultiLvlLbl val="0"/>
      </c:catAx>
      <c:valAx>
        <c:axId val="359254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884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Age-adjusted Diabetes Mortality Rate per 100,000 Population </a:t>
            </a:r>
            <a:r>
              <a:rPr lang="en-US" sz="2800" b="1" i="0" baseline="0">
                <a:solidFill>
                  <a:schemeClr val="tx1">
                    <a:lumMod val="65000"/>
                    <a:lumOff val="35000"/>
                  </a:schemeClr>
                </a:solidFill>
                <a:effectLst/>
              </a:rPr>
              <a:t>(2012-2014)</a:t>
            </a:r>
            <a:endParaRPr lang="en-US" sz="2800" b="1">
              <a:solidFill>
                <a:schemeClr val="tx1">
                  <a:lumMod val="65000"/>
                  <a:lumOff val="35000"/>
                </a:schemeClr>
              </a:solidFill>
            </a:endParaRPr>
          </a:p>
        </c:rich>
      </c:tx>
      <c:layout>
        <c:manualLayout>
          <c:xMode val="edge"/>
          <c:yMode val="edge"/>
          <c:x val="0.1381495109610871"/>
          <c:y val="1.7139172739883931E-3"/>
        </c:manualLayout>
      </c:layout>
      <c:overlay val="0"/>
      <c:spPr>
        <a:noFill/>
        <a:ln>
          <a:noFill/>
        </a:ln>
        <a:effectLst/>
      </c:spPr>
    </c:title>
    <c:autoTitleDeleted val="0"/>
    <c:plotArea>
      <c:layout>
        <c:manualLayout>
          <c:layoutTarget val="inner"/>
          <c:xMode val="edge"/>
          <c:yMode val="edge"/>
          <c:x val="0.10973646601093068"/>
          <c:y val="0.15353431937633108"/>
          <c:w val="0.8746800321203850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Graphs!$C$1024:$G$1024</c:f>
              <c:numCache>
                <c:formatCode>General</c:formatCode>
                <c:ptCount val="5"/>
                <c:pt idx="0">
                  <c:v>19.3</c:v>
                </c:pt>
                <c:pt idx="1">
                  <c:v>39.200000000000003</c:v>
                </c:pt>
                <c:pt idx="2">
                  <c:v>19.2</c:v>
                </c:pt>
                <c:pt idx="3">
                  <c:v>26.4</c:v>
                </c:pt>
                <c:pt idx="4">
                  <c:v>41</c:v>
                </c:pt>
              </c:numCache>
            </c:numRef>
          </c:val>
        </c:ser>
        <c:dLbls>
          <c:dLblPos val="outEnd"/>
          <c:showLegendKey val="0"/>
          <c:showVal val="1"/>
          <c:showCatName val="0"/>
          <c:showSerName val="0"/>
          <c:showPercent val="0"/>
          <c:showBubbleSize val="0"/>
        </c:dLbls>
        <c:gapWidth val="58"/>
        <c:overlap val="-27"/>
        <c:axId val="359264328"/>
        <c:axId val="359257272"/>
      </c:barChart>
      <c:catAx>
        <c:axId val="3592643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7272"/>
        <c:crosses val="autoZero"/>
        <c:auto val="1"/>
        <c:lblAlgn val="ctr"/>
        <c:lblOffset val="100"/>
        <c:noMultiLvlLbl val="0"/>
      </c:catAx>
      <c:valAx>
        <c:axId val="359257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64328"/>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6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600" b="1" i="0" baseline="0">
                <a:solidFill>
                  <a:schemeClr val="tx1">
                    <a:lumMod val="65000"/>
                    <a:lumOff val="35000"/>
                  </a:schemeClr>
                </a:solidFill>
                <a:effectLst/>
              </a:rPr>
              <a:t>Age-adjusted Heart Disease Mortality Rate per 100,000 Population</a:t>
            </a:r>
            <a:r>
              <a:rPr lang="en-US" sz="2600" b="0" i="0" baseline="0">
                <a:solidFill>
                  <a:schemeClr val="tx1">
                    <a:lumMod val="65000"/>
                    <a:lumOff val="35000"/>
                  </a:schemeClr>
                </a:solidFill>
                <a:effectLst/>
              </a:rPr>
              <a:t> </a:t>
            </a:r>
            <a:r>
              <a:rPr lang="en-US" sz="2600" b="1" i="0" baseline="0">
                <a:solidFill>
                  <a:schemeClr val="tx1">
                    <a:lumMod val="65000"/>
                    <a:lumOff val="35000"/>
                  </a:schemeClr>
                </a:solidFill>
                <a:effectLst/>
              </a:rPr>
              <a:t>(2012-2014)</a:t>
            </a:r>
            <a:endParaRPr lang="en-US" sz="2600" b="1">
              <a:solidFill>
                <a:schemeClr val="tx1">
                  <a:lumMod val="65000"/>
                  <a:lumOff val="35000"/>
                </a:schemeClr>
              </a:solidFill>
            </a:endParaRPr>
          </a:p>
        </c:rich>
      </c:tx>
      <c:layout>
        <c:manualLayout>
          <c:xMode val="edge"/>
          <c:yMode val="edge"/>
          <c:x val="0.12665451540779624"/>
          <c:y val="1.3618610173728283E-2"/>
        </c:manualLayout>
      </c:layout>
      <c:overlay val="0"/>
      <c:spPr>
        <a:noFill/>
        <a:ln>
          <a:noFill/>
        </a:ln>
        <a:effectLst/>
      </c:spPr>
    </c:title>
    <c:autoTitleDeleted val="0"/>
    <c:plotArea>
      <c:layout>
        <c:manualLayout>
          <c:layoutTarget val="inner"/>
          <c:xMode val="edge"/>
          <c:yMode val="edge"/>
          <c:x val="0.12133688942638532"/>
          <c:y val="0.15948965436392412"/>
          <c:w val="0.86307960870493028"/>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Graphs!$C$1056:$G$1056</c:f>
              <c:numCache>
                <c:formatCode>General</c:formatCode>
                <c:ptCount val="5"/>
                <c:pt idx="0">
                  <c:v>155.9</c:v>
                </c:pt>
                <c:pt idx="1">
                  <c:v>213.5</c:v>
                </c:pt>
                <c:pt idx="2">
                  <c:v>146.5</c:v>
                </c:pt>
                <c:pt idx="3">
                  <c:v>179.8</c:v>
                </c:pt>
                <c:pt idx="4">
                  <c:v>169.3</c:v>
                </c:pt>
              </c:numCache>
            </c:numRef>
          </c:val>
        </c:ser>
        <c:dLbls>
          <c:dLblPos val="outEnd"/>
          <c:showLegendKey val="0"/>
          <c:showVal val="1"/>
          <c:showCatName val="0"/>
          <c:showSerName val="0"/>
          <c:showPercent val="0"/>
          <c:showBubbleSize val="0"/>
        </c:dLbls>
        <c:gapWidth val="58"/>
        <c:overlap val="-27"/>
        <c:axId val="359256880"/>
        <c:axId val="359252176"/>
      </c:barChart>
      <c:catAx>
        <c:axId val="359256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2176"/>
        <c:crosses val="autoZero"/>
        <c:auto val="1"/>
        <c:lblAlgn val="ctr"/>
        <c:lblOffset val="100"/>
        <c:noMultiLvlLbl val="0"/>
      </c:catAx>
      <c:valAx>
        <c:axId val="35925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688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i="0" u="none" strike="noStrike" baseline="0">
                <a:solidFill>
                  <a:schemeClr val="tx1">
                    <a:lumMod val="65000"/>
                    <a:lumOff val="35000"/>
                  </a:schemeClr>
                </a:solidFill>
                <a:effectLst/>
              </a:rPr>
              <a:t>Age-adjusted Suicide Mortality Rate per 100,000 Population </a:t>
            </a:r>
            <a:r>
              <a:rPr lang="en-US" sz="2800" b="1" i="0" baseline="0">
                <a:solidFill>
                  <a:schemeClr val="tx1">
                    <a:lumMod val="65000"/>
                    <a:lumOff val="35000"/>
                  </a:schemeClr>
                </a:solidFill>
                <a:effectLst/>
              </a:rPr>
              <a:t>(2012-2014)</a:t>
            </a:r>
            <a:endParaRPr lang="en-US" sz="2800" b="1">
              <a:solidFill>
                <a:schemeClr val="tx1">
                  <a:lumMod val="65000"/>
                  <a:lumOff val="35000"/>
                </a:schemeClr>
              </a:solidFill>
            </a:endParaRPr>
          </a:p>
        </c:rich>
      </c:tx>
      <c:layout>
        <c:manualLayout>
          <c:xMode val="edge"/>
          <c:yMode val="edge"/>
          <c:x val="0.16715056949972376"/>
          <c:y val="1.7594810574236532E-2"/>
        </c:manualLayout>
      </c:layout>
      <c:overlay val="0"/>
      <c:spPr>
        <a:noFill/>
        <a:ln>
          <a:noFill/>
        </a:ln>
        <a:effectLst/>
      </c:spPr>
    </c:title>
    <c:autoTitleDeleted val="0"/>
    <c:plotArea>
      <c:layout>
        <c:manualLayout>
          <c:layoutTarget val="inner"/>
          <c:xMode val="edge"/>
          <c:yMode val="edge"/>
          <c:x val="0.11118651893786249"/>
          <c:y val="0.15353431937633108"/>
          <c:w val="0.8746800321203850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KHM-mb.xlsx]Graphs'!$C$1155:$G$1155</c:f>
              <c:numCache>
                <c:formatCode>General</c:formatCode>
                <c:ptCount val="5"/>
                <c:pt idx="0">
                  <c:v>15.6</c:v>
                </c:pt>
                <c:pt idx="1">
                  <c:v>16.8</c:v>
                </c:pt>
                <c:pt idx="2">
                  <c:v>13.5</c:v>
                </c:pt>
                <c:pt idx="3">
                  <c:v>14.8</c:v>
                </c:pt>
                <c:pt idx="4">
                  <c:v>20.3</c:v>
                </c:pt>
              </c:numCache>
            </c:numRef>
          </c:val>
        </c:ser>
        <c:dLbls>
          <c:dLblPos val="outEnd"/>
          <c:showLegendKey val="0"/>
          <c:showVal val="1"/>
          <c:showCatName val="0"/>
          <c:showSerName val="0"/>
          <c:showPercent val="0"/>
          <c:showBubbleSize val="0"/>
        </c:dLbls>
        <c:gapWidth val="58"/>
        <c:overlap val="-27"/>
        <c:axId val="359261192"/>
        <c:axId val="359257664"/>
      </c:barChart>
      <c:catAx>
        <c:axId val="3592611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7664"/>
        <c:crosses val="autoZero"/>
        <c:auto val="1"/>
        <c:lblAlgn val="ctr"/>
        <c:lblOffset val="100"/>
        <c:noMultiLvlLbl val="0"/>
      </c:catAx>
      <c:valAx>
        <c:axId val="35925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6119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6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600" b="1" i="0" baseline="0">
                <a:solidFill>
                  <a:schemeClr val="tx1">
                    <a:lumMod val="65000"/>
                    <a:lumOff val="35000"/>
                  </a:schemeClr>
                </a:solidFill>
                <a:effectLst/>
              </a:rPr>
              <a:t>Age-adjusted Traffic Injury Mortality Rate per 100,000 Population (2012-2014)</a:t>
            </a:r>
            <a:endParaRPr lang="en-US" sz="2600" b="1">
              <a:solidFill>
                <a:schemeClr val="tx1">
                  <a:lumMod val="65000"/>
                  <a:lumOff val="35000"/>
                </a:schemeClr>
              </a:solidFill>
            </a:endParaRPr>
          </a:p>
        </c:rich>
      </c:tx>
      <c:layout>
        <c:manualLayout>
          <c:xMode val="edge"/>
          <c:yMode val="edge"/>
          <c:x val="0.1204816759016234"/>
          <c:y val="1.9581927259092611E-2"/>
        </c:manualLayout>
      </c:layout>
      <c:overlay val="0"/>
      <c:spPr>
        <a:noFill/>
        <a:ln>
          <a:noFill/>
        </a:ln>
        <a:effectLst/>
      </c:spPr>
    </c:title>
    <c:autoTitleDeleted val="0"/>
    <c:plotArea>
      <c:layout>
        <c:manualLayout>
          <c:layoutTarget val="inner"/>
          <c:xMode val="edge"/>
          <c:yMode val="edge"/>
          <c:x val="0.11118651893786249"/>
          <c:y val="0.15948965436392412"/>
          <c:w val="0.87468003212038503"/>
          <c:h val="0.720192018675780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Cowley</c:v>
                </c:pt>
                <c:pt idx="2">
                  <c:v>Harvey</c:v>
                </c:pt>
                <c:pt idx="3">
                  <c:v>Montgomery</c:v>
                </c:pt>
                <c:pt idx="4">
                  <c:v>Sumner</c:v>
                </c:pt>
              </c:strCache>
            </c:strRef>
          </c:cat>
          <c:val>
            <c:numRef>
              <c:f>Graphs!$C$1188:$G$1188</c:f>
              <c:numCache>
                <c:formatCode>General</c:formatCode>
                <c:ptCount val="5"/>
                <c:pt idx="0">
                  <c:v>12.8</c:v>
                </c:pt>
                <c:pt idx="1">
                  <c:v>21.2</c:v>
                </c:pt>
                <c:pt idx="2">
                  <c:v>12.8</c:v>
                </c:pt>
                <c:pt idx="3">
                  <c:v>19.899999999999999</c:v>
                </c:pt>
                <c:pt idx="4">
                  <c:v>15.4</c:v>
                </c:pt>
              </c:numCache>
            </c:numRef>
          </c:val>
        </c:ser>
        <c:dLbls>
          <c:dLblPos val="outEnd"/>
          <c:showLegendKey val="0"/>
          <c:showVal val="1"/>
          <c:showCatName val="0"/>
          <c:showSerName val="0"/>
          <c:showPercent val="0"/>
          <c:showBubbleSize val="0"/>
        </c:dLbls>
        <c:gapWidth val="58"/>
        <c:overlap val="-27"/>
        <c:axId val="359259232"/>
        <c:axId val="359258448"/>
      </c:barChart>
      <c:catAx>
        <c:axId val="3592592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8448"/>
        <c:crosses val="autoZero"/>
        <c:auto val="1"/>
        <c:lblAlgn val="ctr"/>
        <c:lblOffset val="100"/>
        <c:noMultiLvlLbl val="0"/>
      </c:catAx>
      <c:valAx>
        <c:axId val="359258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solidFill>
                      <a:schemeClr val="tx1">
                        <a:lumMod val="65000"/>
                        <a:lumOff val="35000"/>
                      </a:schemeClr>
                    </a:solidFill>
                  </a:defRPr>
                </a:pPr>
                <a:r>
                  <a:rPr lang="en-US" sz="1600" b="1" i="0" baseline="0">
                    <a:solidFill>
                      <a:schemeClr val="tx1">
                        <a:lumMod val="65000"/>
                        <a:lumOff val="35000"/>
                      </a:schemeClr>
                    </a:solidFill>
                    <a:effectLst/>
                  </a:rPr>
                  <a:t>Rate per 100,000</a:t>
                </a:r>
                <a:endParaRPr lang="en-US" sz="1600">
                  <a:solidFill>
                    <a:schemeClr val="tx1">
                      <a:lumMod val="65000"/>
                      <a:lumOff val="35000"/>
                    </a:schemeClr>
                  </a:solidFill>
                  <a:effectLst/>
                </a:endParaRPr>
              </a:p>
            </c:rich>
          </c:tx>
          <c:layout>
            <c:manualLayout>
              <c:xMode val="edge"/>
              <c:yMode val="edge"/>
              <c:x val="9.3093397909023677E-3"/>
              <c:y val="0.3498076527310460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9232"/>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7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700" b="1" i="0" u="none" strike="noStrike" baseline="0">
                <a:solidFill>
                  <a:schemeClr val="tx1">
                    <a:lumMod val="65000"/>
                    <a:lumOff val="35000"/>
                  </a:schemeClr>
                </a:solidFill>
                <a:effectLst/>
              </a:rPr>
              <a:t>Uninsured Adult Population Rate (</a:t>
            </a:r>
            <a:r>
              <a:rPr lang="en-US" sz="2700" b="1" i="0" baseline="0">
                <a:solidFill>
                  <a:schemeClr val="tx1">
                    <a:lumMod val="65000"/>
                    <a:lumOff val="35000"/>
                  </a:schemeClr>
                </a:solidFill>
                <a:effectLst/>
              </a:rPr>
              <a:t>2013)</a:t>
            </a:r>
            <a:endParaRPr lang="en-US" sz="2700">
              <a:solidFill>
                <a:schemeClr val="tx1">
                  <a:lumMod val="65000"/>
                  <a:lumOff val="35000"/>
                </a:schemeClr>
              </a:solidFill>
              <a:effectLst/>
            </a:endParaRPr>
          </a:p>
        </c:rich>
      </c:tx>
      <c:layout>
        <c:manualLayout>
          <c:xMode val="edge"/>
          <c:yMode val="edge"/>
          <c:x val="0.13390480703800914"/>
          <c:y val="3.1197194100737409E-2"/>
        </c:manualLayout>
      </c:layout>
      <c:overlay val="0"/>
      <c:spPr>
        <a:noFill/>
        <a:ln>
          <a:noFill/>
        </a:ln>
        <a:effectLst/>
      </c:spPr>
    </c:title>
    <c:autoTitleDeleted val="0"/>
    <c:plotArea>
      <c:layout>
        <c:manualLayout>
          <c:layoutTarget val="inner"/>
          <c:xMode val="edge"/>
          <c:yMode val="edge"/>
          <c:x val="0.11772625763832506"/>
          <c:y val="0.12199225096862892"/>
          <c:w val="0.87758013797424861"/>
          <c:h val="0.7519380389951255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KHM-mb.xlsx]Graphs'!$C$1995:$G$1995</c:f>
              <c:numCache>
                <c:formatCode>0.0%</c:formatCode>
                <c:ptCount val="5"/>
                <c:pt idx="0">
                  <c:v>0.17499999999999999</c:v>
                </c:pt>
                <c:pt idx="1">
                  <c:v>0.193</c:v>
                </c:pt>
                <c:pt idx="2">
                  <c:v>0.17100000000000001</c:v>
                </c:pt>
                <c:pt idx="3">
                  <c:v>0.20100000000000001</c:v>
                </c:pt>
                <c:pt idx="4">
                  <c:v>0.17300000000000001</c:v>
                </c:pt>
              </c:numCache>
            </c:numRef>
          </c:val>
        </c:ser>
        <c:dLbls>
          <c:dLblPos val="outEnd"/>
          <c:showLegendKey val="0"/>
          <c:showVal val="1"/>
          <c:showCatName val="0"/>
          <c:showSerName val="0"/>
          <c:showPercent val="0"/>
          <c:showBubbleSize val="0"/>
        </c:dLbls>
        <c:gapWidth val="58"/>
        <c:overlap val="-27"/>
        <c:axId val="359254920"/>
        <c:axId val="359256096"/>
      </c:barChart>
      <c:catAx>
        <c:axId val="3592549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6096"/>
        <c:crosses val="autoZero"/>
        <c:auto val="1"/>
        <c:lblAlgn val="ctr"/>
        <c:lblOffset val="100"/>
        <c:noMultiLvlLbl val="0"/>
      </c:catAx>
      <c:valAx>
        <c:axId val="3592560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4920"/>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a:solidFill>
                  <a:schemeClr val="tx1">
                    <a:lumMod val="65000"/>
                    <a:lumOff val="35000"/>
                  </a:schemeClr>
                </a:solidFill>
              </a:rPr>
              <a:t>Ratio of Population to Primary Care Physicians</a:t>
            </a:r>
            <a:r>
              <a:rPr lang="en-US" sz="2800" b="1" baseline="0">
                <a:solidFill>
                  <a:schemeClr val="tx1">
                    <a:lumMod val="65000"/>
                    <a:lumOff val="35000"/>
                  </a:schemeClr>
                </a:solidFill>
              </a:rPr>
              <a:t> (2014)</a:t>
            </a:r>
            <a:endParaRPr lang="en-US" sz="2800" b="1">
              <a:solidFill>
                <a:schemeClr val="tx1">
                  <a:lumMod val="65000"/>
                  <a:lumOff val="35000"/>
                </a:schemeClr>
              </a:solidFill>
            </a:endParaRPr>
          </a:p>
        </c:rich>
      </c:tx>
      <c:layout>
        <c:manualLayout>
          <c:xMode val="edge"/>
          <c:yMode val="edge"/>
          <c:x val="0.16796077573636628"/>
          <c:y val="2.3533152105986752E-2"/>
        </c:manualLayout>
      </c:layout>
      <c:overlay val="0"/>
      <c:spPr>
        <a:noFill/>
        <a:ln>
          <a:noFill/>
        </a:ln>
        <a:effectLst/>
      </c:spPr>
    </c:title>
    <c:autoTitleDeleted val="0"/>
    <c:plotArea>
      <c:layout>
        <c:manualLayout>
          <c:layoutTarget val="inner"/>
          <c:xMode val="edge"/>
          <c:yMode val="edge"/>
          <c:x val="0.15113589967920676"/>
          <c:y val="0.16357886176039593"/>
          <c:w val="0.83328059686983569"/>
          <c:h val="0.7122554993125859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203864"/>
              </a:solidFill>
              <a:ln>
                <a:noFill/>
              </a:ln>
              <a:effectLst/>
            </c:spPr>
          </c:dPt>
          <c:dPt>
            <c:idx val="2"/>
            <c:invertIfNegative val="0"/>
            <c:bubble3D val="0"/>
            <c:spPr>
              <a:solidFill>
                <a:srgbClr val="007CD0"/>
              </a:solidFill>
              <a:ln>
                <a:noFill/>
              </a:ln>
              <a:effectLst/>
            </c:spPr>
          </c:dPt>
          <c:dPt>
            <c:idx val="3"/>
            <c:invertIfNegative val="0"/>
            <c:bubble3D val="0"/>
            <c:spPr>
              <a:solidFill>
                <a:srgbClr val="007CD0"/>
              </a:solidFill>
              <a:ln>
                <a:noFill/>
              </a:ln>
              <a:effectLst/>
            </c:spPr>
          </c:dPt>
          <c:dPt>
            <c:idx val="4"/>
            <c:invertIfNegative val="0"/>
            <c:bubble3D val="0"/>
            <c:spPr>
              <a:solidFill>
                <a:srgbClr val="007CD0"/>
              </a:solidFill>
              <a:ln>
                <a:noFill/>
              </a:ln>
              <a:effectLst/>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'[Cowley County Scratch Data from KHM-mb.xlsx]Graphs'!$C$5:$G$5</c:f>
              <c:strCache>
                <c:ptCount val="5"/>
                <c:pt idx="0">
                  <c:v>Kansas</c:v>
                </c:pt>
                <c:pt idx="1">
                  <c:v>Cowley</c:v>
                </c:pt>
                <c:pt idx="2">
                  <c:v>Harvey</c:v>
                </c:pt>
                <c:pt idx="3">
                  <c:v>Montgomery</c:v>
                </c:pt>
                <c:pt idx="4">
                  <c:v>Sumner</c:v>
                </c:pt>
              </c:strCache>
            </c:strRef>
          </c:cat>
          <c:val>
            <c:numRef>
              <c:f>'[Cowley County Scratch Data from KHM-mb.xlsx]Graphs'!$C$39:$G$39</c:f>
              <c:numCache>
                <c:formatCode>General</c:formatCode>
                <c:ptCount val="5"/>
                <c:pt idx="0">
                  <c:v>1895.9</c:v>
                </c:pt>
                <c:pt idx="1">
                  <c:v>1902.7</c:v>
                </c:pt>
                <c:pt idx="2">
                  <c:v>1458.1</c:v>
                </c:pt>
                <c:pt idx="3">
                  <c:v>2137</c:v>
                </c:pt>
                <c:pt idx="4">
                  <c:v>3593.2</c:v>
                </c:pt>
              </c:numCache>
            </c:numRef>
          </c:val>
        </c:ser>
        <c:dLbls>
          <c:dLblPos val="outEnd"/>
          <c:showLegendKey val="0"/>
          <c:showVal val="1"/>
          <c:showCatName val="0"/>
          <c:showSerName val="0"/>
          <c:showPercent val="0"/>
          <c:showBubbleSize val="0"/>
        </c:dLbls>
        <c:gapWidth val="58"/>
        <c:overlap val="-27"/>
        <c:axId val="359260408"/>
        <c:axId val="359255312"/>
      </c:barChart>
      <c:catAx>
        <c:axId val="3592604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59255312"/>
        <c:crosses val="autoZero"/>
        <c:auto val="1"/>
        <c:lblAlgn val="ctr"/>
        <c:lblOffset val="100"/>
        <c:noMultiLvlLbl val="0"/>
      </c:catAx>
      <c:valAx>
        <c:axId val="359255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solidFill>
                      <a:schemeClr val="tx1">
                        <a:lumMod val="65000"/>
                        <a:lumOff val="35000"/>
                      </a:schemeClr>
                    </a:solidFill>
                  </a:defRPr>
                </a:pPr>
                <a:r>
                  <a:rPr lang="en-US" sz="1600">
                    <a:solidFill>
                      <a:schemeClr val="tx1">
                        <a:lumMod val="65000"/>
                        <a:lumOff val="35000"/>
                      </a:schemeClr>
                    </a:solidFill>
                  </a:rPr>
                  <a:t>Population per physician</a:t>
                </a:r>
              </a:p>
            </c:rich>
          </c:tx>
          <c:layout>
            <c:manualLayout>
              <c:xMode val="edge"/>
              <c:yMode val="edge"/>
              <c:x val="1.5109551498629704E-2"/>
              <c:y val="0.32815851200202328"/>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crossAx val="359260408"/>
        <c:crosses val="autoZero"/>
        <c:crossBetween val="between"/>
      </c:valAx>
      <c:spPr>
        <a:solidFill>
          <a:schemeClr val="bg1"/>
        </a:solid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latin typeface="Trebuchet MS" panose="020B0603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dirty="0">
                <a:latin typeface="Trebuchet MS" panose="020B0603020202020204" pitchFamily="34" charset="0"/>
              </a:rPr>
              <a:t>Per Capita Income</a:t>
            </a:r>
          </a:p>
        </c:rich>
      </c:tx>
      <c:layout>
        <c:manualLayout>
          <c:xMode val="edge"/>
          <c:yMode val="edge"/>
          <c:x val="0.31972443296738445"/>
          <c:y val="3.5714285714285712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461942257218"/>
          <c:y val="0.12131327334083239"/>
          <c:w val="0.87796344901331769"/>
          <c:h val="0.73514810648668916"/>
        </c:manualLayout>
      </c:layout>
      <c:barChart>
        <c:barDir val="col"/>
        <c:grouping val="clustered"/>
        <c:varyColors val="0"/>
        <c:ser>
          <c:idx val="0"/>
          <c:order val="0"/>
          <c:tx>
            <c:strRef>
              <c:f>Income_Pov_Ed!$E$10</c:f>
              <c:strCache>
                <c:ptCount val="1"/>
                <c:pt idx="0">
                  <c:v>Per Capita Income</c:v>
                </c:pt>
              </c:strCache>
            </c:strRef>
          </c:tx>
          <c:spPr>
            <a:solidFill>
              <a:schemeClr val="accent4"/>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Income_Pov_Ed!$B$11:$B$21</c:f>
              <c:strCache>
                <c:ptCount val="5"/>
                <c:pt idx="0">
                  <c:v>Kansas</c:v>
                </c:pt>
                <c:pt idx="1">
                  <c:v>Cowley County</c:v>
                </c:pt>
                <c:pt idx="2">
                  <c:v>Arkansas City</c:v>
                </c:pt>
                <c:pt idx="3">
                  <c:v>Udall</c:v>
                </c:pt>
                <c:pt idx="4">
                  <c:v>Winfield</c:v>
                </c:pt>
              </c:strCache>
            </c:strRef>
          </c:cat>
          <c:val>
            <c:numRef>
              <c:f>Income_Pov_Ed!$E$11:$E$21</c:f>
              <c:numCache>
                <c:formatCode>_("$"* #,##0_);_("$"* \(#,##0\);_("$"* "-"??_);_(@_)</c:formatCode>
                <c:ptCount val="5"/>
                <c:pt idx="0">
                  <c:v>27367</c:v>
                </c:pt>
                <c:pt idx="1">
                  <c:v>21848</c:v>
                </c:pt>
                <c:pt idx="2">
                  <c:v>17953</c:v>
                </c:pt>
                <c:pt idx="3">
                  <c:v>20976</c:v>
                </c:pt>
                <c:pt idx="4">
                  <c:v>21188</c:v>
                </c:pt>
              </c:numCache>
            </c:numRef>
          </c:val>
        </c:ser>
        <c:dLbls>
          <c:showLegendKey val="0"/>
          <c:showVal val="0"/>
          <c:showCatName val="0"/>
          <c:showSerName val="0"/>
          <c:showPercent val="0"/>
          <c:showBubbleSize val="0"/>
        </c:dLbls>
        <c:gapWidth val="70"/>
        <c:overlap val="-27"/>
        <c:axId val="339006728"/>
        <c:axId val="339472056"/>
      </c:barChart>
      <c:catAx>
        <c:axId val="33900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339472056"/>
        <c:crosses val="autoZero"/>
        <c:auto val="1"/>
        <c:lblAlgn val="ctr"/>
        <c:lblOffset val="100"/>
        <c:noMultiLvlLbl val="0"/>
      </c:catAx>
      <c:valAx>
        <c:axId val="3394720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006728"/>
        <c:crosses val="autoZero"/>
        <c:crossBetween val="between"/>
      </c:valAx>
      <c:spPr>
        <a:noFill/>
        <a:ln>
          <a:solidFill>
            <a:schemeClr val="tx1">
              <a:lumMod val="15000"/>
              <a:lumOff val="85000"/>
            </a:schemeClr>
          </a:solid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800" b="1" dirty="0"/>
              <a:t>ER Visits, Patient no Primary Care Provider </a:t>
            </a:r>
            <a:r>
              <a:rPr lang="en-US" sz="2800" b="1" dirty="0" smtClean="0"/>
              <a:t>(</a:t>
            </a:r>
            <a:r>
              <a:rPr lang="en-US" sz="2800" b="1" dirty="0"/>
              <a:t>admitted patients excluded)</a:t>
            </a:r>
          </a:p>
        </c:rich>
      </c:tx>
      <c:layout>
        <c:manualLayout>
          <c:xMode val="edge"/>
          <c:yMode val="edge"/>
          <c:x val="0.1305245519872453"/>
          <c:y val="6.0222243789126674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956250475050576E-2"/>
          <c:y val="0.15862539014055965"/>
          <c:w val="0.89234964821074203"/>
          <c:h val="0.70966698205630041"/>
        </c:manualLayout>
      </c:layout>
      <c:barChart>
        <c:barDir val="bar"/>
        <c:grouping val="stacked"/>
        <c:varyColors val="0"/>
        <c:ser>
          <c:idx val="0"/>
          <c:order val="0"/>
          <c:tx>
            <c:strRef>
              <c:f>'[Copy of Cowley County Scratch Data from KHM-jk.xlsx]Sheet1'!$B$56</c:f>
              <c:strCache>
                <c:ptCount val="1"/>
                <c:pt idx="0">
                  <c:v>Visits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'[Copy of Cowley County Scratch Data from KHM-jk.xlsx]Sheet1'!$C$55:$F$55</c:f>
              <c:numCache>
                <c:formatCode>General</c:formatCode>
                <c:ptCount val="4"/>
                <c:pt idx="0">
                  <c:v>2015</c:v>
                </c:pt>
                <c:pt idx="1">
                  <c:v>2014</c:v>
                </c:pt>
                <c:pt idx="2">
                  <c:v>2013</c:v>
                </c:pt>
                <c:pt idx="3">
                  <c:v>2012</c:v>
                </c:pt>
              </c:numCache>
            </c:numRef>
          </c:cat>
          <c:val>
            <c:numRef>
              <c:f>'[Copy of Cowley County Scratch Data from KHM-jk.xlsx]Sheet1'!$C$56:$F$56</c:f>
              <c:numCache>
                <c:formatCode>General</c:formatCode>
                <c:ptCount val="4"/>
                <c:pt idx="0">
                  <c:v>2219</c:v>
                </c:pt>
                <c:pt idx="1">
                  <c:v>2067</c:v>
                </c:pt>
                <c:pt idx="2">
                  <c:v>1924</c:v>
                </c:pt>
                <c:pt idx="3">
                  <c:v>2060</c:v>
                </c:pt>
              </c:numCache>
            </c:numRef>
          </c:val>
        </c:ser>
        <c:ser>
          <c:idx val="1"/>
          <c:order val="1"/>
          <c:tx>
            <c:strRef>
              <c:f>'[Copy of Cowley County Scratch Data from KHM-jk.xlsx]Sheet1'!$B$57</c:f>
              <c:strCache>
                <c:ptCount val="1"/>
                <c:pt idx="0">
                  <c:v>Patient Repeat (3-4)</c:v>
                </c:pt>
              </c:strCache>
            </c:strRef>
          </c:tx>
          <c:spPr>
            <a:solidFill>
              <a:schemeClr val="accent4"/>
            </a:solidFill>
            <a:ln>
              <a:noFill/>
            </a:ln>
            <a:effectLst/>
          </c:spPr>
          <c:invertIfNegative val="0"/>
          <c:dLbls>
            <c:dLbl>
              <c:idx val="0"/>
              <c:layout>
                <c:manualLayout>
                  <c:x val="8.0745341614906832E-2"/>
                  <c:y val="-2.5812200563433408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674948240165632E-2"/>
                  <c:y val="-5.1624401126866816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453416149068323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60455486542443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Cowley County Scratch Data from KHM-jk.xlsx]Sheet1'!$C$55:$F$55</c:f>
              <c:numCache>
                <c:formatCode>General</c:formatCode>
                <c:ptCount val="4"/>
                <c:pt idx="0">
                  <c:v>2015</c:v>
                </c:pt>
                <c:pt idx="1">
                  <c:v>2014</c:v>
                </c:pt>
                <c:pt idx="2">
                  <c:v>2013</c:v>
                </c:pt>
                <c:pt idx="3">
                  <c:v>2012</c:v>
                </c:pt>
              </c:numCache>
            </c:numRef>
          </c:cat>
          <c:val>
            <c:numRef>
              <c:f>'[Copy of Cowley County Scratch Data from KHM-jk.xlsx]Sheet1'!$C$57:$F$57</c:f>
              <c:numCache>
                <c:formatCode>General</c:formatCode>
                <c:ptCount val="4"/>
                <c:pt idx="0">
                  <c:v>77</c:v>
                </c:pt>
                <c:pt idx="1">
                  <c:v>68</c:v>
                </c:pt>
                <c:pt idx="2">
                  <c:v>71</c:v>
                </c:pt>
                <c:pt idx="3">
                  <c:v>68</c:v>
                </c:pt>
              </c:numCache>
            </c:numRef>
          </c:val>
        </c:ser>
        <c:ser>
          <c:idx val="2"/>
          <c:order val="2"/>
          <c:tx>
            <c:strRef>
              <c:f>'[Copy of Cowley County Scratch Data from KHM-jk.xlsx]Sheet1'!$B$58</c:f>
              <c:strCache>
                <c:ptCount val="1"/>
                <c:pt idx="0">
                  <c:v>Patient Repeat (5+)</c:v>
                </c:pt>
              </c:strCache>
            </c:strRef>
          </c:tx>
          <c:spPr>
            <a:solidFill>
              <a:schemeClr val="accent3"/>
            </a:solidFill>
            <a:ln>
              <a:noFill/>
            </a:ln>
            <a:effectLst/>
          </c:spPr>
          <c:invertIfNegative val="0"/>
          <c:dLbls>
            <c:dLbl>
              <c:idx val="0"/>
              <c:layout>
                <c:manualLayout>
                  <c:x val="-2.0352769121300778E-2"/>
                  <c:y val="-5.62627498077155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537692229500481E-2"/>
                  <c:y val="-6.752636422349825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246803768169825E-2"/>
                  <c:y val="-5.949673171828129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5.266601186172723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Cowley County Scratch Data from KHM-jk.xlsx]Sheet1'!$C$55:$F$55</c:f>
              <c:numCache>
                <c:formatCode>General</c:formatCode>
                <c:ptCount val="4"/>
                <c:pt idx="0">
                  <c:v>2015</c:v>
                </c:pt>
                <c:pt idx="1">
                  <c:v>2014</c:v>
                </c:pt>
                <c:pt idx="2">
                  <c:v>2013</c:v>
                </c:pt>
                <c:pt idx="3">
                  <c:v>2012</c:v>
                </c:pt>
              </c:numCache>
            </c:numRef>
          </c:cat>
          <c:val>
            <c:numRef>
              <c:f>'[Copy of Cowley County Scratch Data from KHM-jk.xlsx]Sheet1'!$C$58:$F$58</c:f>
              <c:numCache>
                <c:formatCode>General</c:formatCode>
                <c:ptCount val="4"/>
                <c:pt idx="0">
                  <c:v>24</c:v>
                </c:pt>
                <c:pt idx="1">
                  <c:v>27</c:v>
                </c:pt>
                <c:pt idx="2">
                  <c:v>19</c:v>
                </c:pt>
                <c:pt idx="3">
                  <c:v>20</c:v>
                </c:pt>
              </c:numCache>
            </c:numRef>
          </c:val>
        </c:ser>
        <c:dLbls>
          <c:showLegendKey val="0"/>
          <c:showVal val="0"/>
          <c:showCatName val="0"/>
          <c:showSerName val="0"/>
          <c:showPercent val="0"/>
          <c:showBubbleSize val="0"/>
        </c:dLbls>
        <c:gapWidth val="150"/>
        <c:overlap val="100"/>
        <c:axId val="359261584"/>
        <c:axId val="359253352"/>
      </c:barChart>
      <c:catAx>
        <c:axId val="35926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9253352"/>
        <c:crosses val="autoZero"/>
        <c:auto val="1"/>
        <c:lblAlgn val="ctr"/>
        <c:lblOffset val="100"/>
        <c:noMultiLvlLbl val="0"/>
      </c:catAx>
      <c:valAx>
        <c:axId val="359253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9261584"/>
        <c:crosses val="autoZero"/>
        <c:crossBetween val="between"/>
      </c:valAx>
      <c:spPr>
        <a:noFill/>
        <a:ln>
          <a:solidFill>
            <a:sysClr val="window" lastClr="FFFFFF">
              <a:lumMod val="75000"/>
            </a:sysClr>
          </a:solid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dirty="0"/>
              <a:t>Priority #</a:t>
            </a:r>
            <a:r>
              <a:rPr lang="en-US" sz="1800" dirty="0" smtClean="0"/>
              <a:t>1: Rating Average</a:t>
            </a:r>
            <a:endParaRPr lang="en-US" sz="1800" dirty="0"/>
          </a:p>
        </c:rich>
      </c:tx>
      <c:layout>
        <c:manualLayout>
          <c:xMode val="edge"/>
          <c:yMode val="edge"/>
          <c:x val="0.34533239330528553"/>
          <c:y val="1.5647647023581897E-2"/>
        </c:manualLayout>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t" anchorCtr="0">
                <a:spAutoFit/>
              </a:bodyPr>
              <a:lstStyle/>
              <a:p>
                <a:pPr>
                  <a:defRPr sz="1600" b="0" i="0" u="none" strike="noStrike" kern="1200" baseline="0">
                    <a:solidFill>
                      <a:schemeClr val="bg1"/>
                    </a:solidFill>
                    <a:latin typeface="Trebuchet MS" panose="020B06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1'!$B$27:$C$33</c:f>
              <c:strCache>
                <c:ptCount val="7"/>
                <c:pt idx="0">
                  <c:v>Priority #1: Promote health, wellness, &amp; chronic disease prevention</c:v>
                </c:pt>
                <c:pt idx="1">
                  <c:v>1.1. Emphasize health education from cradle to grave</c:v>
                </c:pt>
                <c:pt idx="2">
                  <c:v>1.2. Focus on youth, teaching healthy lifestyle behaviors that can be carried throughout life.</c:v>
                </c:pt>
                <c:pt idx="3">
                  <c:v>1.3. Help adults achieve healthier lifestyles</c:v>
                </c:pt>
                <c:pt idx="4">
                  <c:v>1.4. Work to prevent cancer and other chronic disease incidence</c:v>
                </c:pt>
                <c:pt idx="5">
                  <c:v>1.5. Increase awareness and use of existing local services, reducing health spending leakages</c:v>
                </c:pt>
                <c:pt idx="6">
                  <c:v>1.6. Collaborate &amp; work with existing local institutions on health and wellness education</c:v>
                </c:pt>
              </c:strCache>
              <c:extLst/>
            </c:strRef>
          </c:cat>
          <c:val>
            <c:numRef>
              <c:f>'Question 1'!$D$27:$D$33</c:f>
              <c:numCache>
                <c:formatCode>0.00</c:formatCode>
                <c:ptCount val="7"/>
                <c:pt idx="0">
                  <c:v>4.6900000000000004</c:v>
                </c:pt>
                <c:pt idx="1">
                  <c:v>4.26</c:v>
                </c:pt>
                <c:pt idx="2">
                  <c:v>4.62</c:v>
                </c:pt>
                <c:pt idx="3">
                  <c:v>4.32</c:v>
                </c:pt>
                <c:pt idx="4">
                  <c:v>4.41</c:v>
                </c:pt>
                <c:pt idx="5">
                  <c:v>4.5</c:v>
                </c:pt>
                <c:pt idx="6">
                  <c:v>4.59</c:v>
                </c:pt>
              </c:numCache>
            </c:numRef>
          </c:val>
        </c:ser>
        <c:dLbls>
          <c:showLegendKey val="0"/>
          <c:showVal val="0"/>
          <c:showCatName val="0"/>
          <c:showSerName val="0"/>
          <c:showPercent val="0"/>
          <c:showBubbleSize val="0"/>
        </c:dLbls>
        <c:gapWidth val="68"/>
        <c:axId val="245654312"/>
        <c:axId val="245651568"/>
      </c:barChart>
      <c:catAx>
        <c:axId val="245654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5651568"/>
        <c:crosses val="autoZero"/>
        <c:auto val="0"/>
        <c:lblAlgn val="ctr"/>
        <c:lblOffset val="100"/>
        <c:noMultiLvlLbl val="0"/>
      </c:catAx>
      <c:valAx>
        <c:axId val="245651568"/>
        <c:scaling>
          <c:orientation val="minMax"/>
          <c:min val="0"/>
        </c:scaling>
        <c:delete val="1"/>
        <c:axPos val="t"/>
        <c:numFmt formatCode="0.00" sourceLinked="1"/>
        <c:majorTickMark val="out"/>
        <c:minorTickMark val="none"/>
        <c:tickLblPos val="nextTo"/>
        <c:crossAx val="24565431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a:t>Priority #1:</a:t>
            </a:r>
            <a:r>
              <a:rPr lang="en-US" sz="1800" baseline="0"/>
              <a:t> Percent Who Agree or Strongly Agree</a:t>
            </a:r>
            <a:endParaRPr lang="en-US" sz="1800"/>
          </a:p>
        </c:rich>
      </c:tx>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dLbl>
              <c:idx val="6"/>
              <c:numFmt formatCode="0%" sourceLinked="0"/>
              <c:spPr>
                <a:noFill/>
                <a:ln w="25400">
                  <a:noFill/>
                </a:ln>
              </c:spPr>
              <c:txPr>
                <a:bodyPr rot="0" spcFirstLastPara="1" vertOverflow="ellipsis" vert="horz" wrap="square" lIns="38100" tIns="19050" rIns="38100" bIns="19050" anchor="t" anchorCtr="0">
                  <a:spAutoFit/>
                </a:bodyPr>
                <a:lstStyle/>
                <a:p>
                  <a:pPr>
                    <a:defRPr sz="1600" b="1" i="0" u="none" strike="noStrike" kern="1200" baseline="0">
                      <a:solidFill>
                        <a:schemeClr val="bg1"/>
                      </a:solidFill>
                      <a:latin typeface="Trebuchet MS" panose="020B0603020202020204" pitchFamily="34" charset="0"/>
                      <a:ea typeface="+mn-ea"/>
                      <a:cs typeface="+mn-cs"/>
                    </a:defRPr>
                  </a:pPr>
                  <a:endParaRPr lang="en-US"/>
                </a:p>
              </c:txPr>
              <c:dLblPos val="inEnd"/>
              <c:showLegendKey val="0"/>
              <c:showVal val="1"/>
              <c:showCatName val="0"/>
              <c:showSerName val="0"/>
              <c:showPercent val="0"/>
              <c:showBubbleSize val="0"/>
            </c:dLbl>
            <c:spPr>
              <a:noFill/>
              <a:ln w="25400">
                <a:noFill/>
              </a:ln>
            </c:spPr>
            <c:txPr>
              <a:bodyPr rot="0" spcFirstLastPara="1" vertOverflow="ellipsis" vert="horz" wrap="square" lIns="38100" tIns="19050" rIns="38100" bIns="19050" anchor="t" anchorCtr="0">
                <a:spAutoFit/>
              </a:bodyPr>
              <a:lstStyle/>
              <a:p>
                <a:pPr>
                  <a:defRPr sz="1600" b="1" i="0" u="none" strike="noStrike" kern="1200" baseline="0">
                    <a:solidFill>
                      <a:schemeClr val="bg1"/>
                    </a:solidFill>
                    <a:latin typeface="Trebuchet MS" panose="020B06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1'!$B$40:$B$46</c:f>
              <c:strCache>
                <c:ptCount val="7"/>
                <c:pt idx="0">
                  <c:v>Priority #1, in general: Promote health, wellness, and chronic disease prevention</c:v>
                </c:pt>
                <c:pt idx="1">
                  <c:v>1.1. Emphasize health education from cradle to grave</c:v>
                </c:pt>
                <c:pt idx="2">
                  <c:v>1.2. Focus on youth, teaching healthy lifestyle behaviors that can be carried throughout life (e.g., hygiene, nutrition, exercise, etc.)</c:v>
                </c:pt>
                <c:pt idx="3">
                  <c:v>1.3. Help adults achieve healthier lifestyles (e.g., weight loss, tobacco cessation, responsible alcohol use)</c:v>
                </c:pt>
                <c:pt idx="4">
                  <c:v>1.4. Work to prevent cancer and other chronic disease incidence through lifestyle education and modification, and through promotion of appropriate screening practices</c:v>
                </c:pt>
                <c:pt idx="5">
                  <c:v>1.5. Increase awareness and use of existing local services and providers thereby reducing health spending leakages</c:v>
                </c:pt>
                <c:pt idx="6">
                  <c:v>1.6. Work with existing local institutions (e.g., school district, local governments, etc.) to collaborate with health and wellness education</c:v>
                </c:pt>
              </c:strCache>
            </c:strRef>
          </c:cat>
          <c:val>
            <c:numRef>
              <c:f>'Question 1'!$D$40:$D$46</c:f>
              <c:numCache>
                <c:formatCode>0.0%</c:formatCode>
                <c:ptCount val="7"/>
                <c:pt idx="0">
                  <c:v>0.9375</c:v>
                </c:pt>
                <c:pt idx="1">
                  <c:v>0.8529411764705882</c:v>
                </c:pt>
                <c:pt idx="2">
                  <c:v>0.97058823529411764</c:v>
                </c:pt>
                <c:pt idx="3">
                  <c:v>0.8529411764705882</c:v>
                </c:pt>
                <c:pt idx="4">
                  <c:v>0.88235294117647056</c:v>
                </c:pt>
                <c:pt idx="5">
                  <c:v>0.97058823529411764</c:v>
                </c:pt>
                <c:pt idx="6">
                  <c:v>1</c:v>
                </c:pt>
              </c:numCache>
            </c:numRef>
          </c:val>
        </c:ser>
        <c:dLbls>
          <c:showLegendKey val="0"/>
          <c:showVal val="0"/>
          <c:showCatName val="0"/>
          <c:showSerName val="0"/>
          <c:showPercent val="0"/>
          <c:showBubbleSize val="0"/>
        </c:dLbls>
        <c:gapWidth val="68"/>
        <c:axId val="245657840"/>
        <c:axId val="245656272"/>
      </c:barChart>
      <c:catAx>
        <c:axId val="245657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3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5656272"/>
        <c:crosses val="autoZero"/>
        <c:auto val="0"/>
        <c:lblAlgn val="ctr"/>
        <c:lblOffset val="100"/>
        <c:noMultiLvlLbl val="0"/>
      </c:catAx>
      <c:valAx>
        <c:axId val="245656272"/>
        <c:scaling>
          <c:orientation val="minMax"/>
          <c:max val="1"/>
          <c:min val="0"/>
        </c:scaling>
        <c:delete val="1"/>
        <c:axPos val="t"/>
        <c:numFmt formatCode="0.0%" sourceLinked="1"/>
        <c:majorTickMark val="out"/>
        <c:minorTickMark val="none"/>
        <c:tickLblPos val="nextTo"/>
        <c:crossAx val="24565784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b="1" dirty="0"/>
              <a:t>Priority</a:t>
            </a:r>
            <a:r>
              <a:rPr lang="en-US" sz="2400" b="1" baseline="0" dirty="0"/>
              <a:t> #2</a:t>
            </a:r>
            <a:endParaRPr lang="en-US" sz="2400" b="1" dirty="0"/>
          </a:p>
        </c:rich>
      </c:tx>
      <c:layout>
        <c:manualLayout>
          <c:xMode val="edge"/>
          <c:yMode val="edge"/>
          <c:x val="0.44524520761671882"/>
          <c:y val="3.423190742614061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68"/>
        <c:axId val="245653528"/>
        <c:axId val="245656664"/>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'Question 2'!$B$22:$B$26</c15:sqref>
                        </c15:formulaRef>
                      </c:ext>
                    </c:extLst>
                    <c:strCache>
                      <c:ptCount val="5"/>
                      <c:pt idx="0">
                        <c:v>Priority #2 Enhance access to health service providers</c:v>
                      </c:pt>
                      <c:pt idx="1">
                        <c:v>2.1. Health service provider recruitment and retention is a key component.</c:v>
                      </c:pt>
                      <c:pt idx="2">
                        <c:v>2.2. Issues of affordability affect access. Direct those eligible and in need toward available resources and assistance.</c:v>
                      </c:pt>
                      <c:pt idx="3">
                        <c:v>2.3. Enhance communication and collaboration across health service providers to ensure more complete case management.</c:v>
                      </c:pt>
                      <c:pt idx="4">
                        <c:v>2.4. Support options for access to care for the medically underserved.</c:v>
                      </c:pt>
                    </c:strCache>
                  </c:strRef>
                </c:cat>
                <c:val>
                  <c:numRef>
                    <c:extLst>
                      <c:ext uri="{02D57815-91ED-43cb-92C2-25804820EDAC}">
                        <c15:formulaRef>
                          <c15:sqref>'Question 2'!$D$22:$D$26</c15:sqref>
                        </c15:formulaRef>
                      </c:ext>
                    </c:extLst>
                    <c:numCache>
                      <c:formatCode>0.00</c:formatCode>
                      <c:ptCount val="5"/>
                      <c:pt idx="0">
                        <c:v>4.5199999999999996</c:v>
                      </c:pt>
                      <c:pt idx="1">
                        <c:v>4.47</c:v>
                      </c:pt>
                      <c:pt idx="2">
                        <c:v>4.53</c:v>
                      </c:pt>
                      <c:pt idx="3">
                        <c:v>4.5</c:v>
                      </c:pt>
                      <c:pt idx="4">
                        <c:v>4.4400000000000004</c:v>
                      </c:pt>
                    </c:numCache>
                  </c:numRef>
                </c:val>
              </c15:ser>
            </c15:filteredBarSeries>
          </c:ext>
        </c:extLst>
      </c:barChart>
      <c:catAx>
        <c:axId val="245653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5656664"/>
        <c:crosses val="autoZero"/>
        <c:auto val="1"/>
        <c:lblAlgn val="ctr"/>
        <c:lblOffset val="100"/>
        <c:noMultiLvlLbl val="0"/>
      </c:catAx>
      <c:valAx>
        <c:axId val="245656664"/>
        <c:scaling>
          <c:orientation val="minMax"/>
        </c:scaling>
        <c:delete val="1"/>
        <c:axPos val="t"/>
        <c:numFmt formatCode="0.0%" sourceLinked="1"/>
        <c:majorTickMark val="none"/>
        <c:minorTickMark val="none"/>
        <c:tickLblPos val="nextTo"/>
        <c:crossAx val="245653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Priority</a:t>
            </a:r>
            <a:r>
              <a:rPr lang="en-US" sz="1800" b="1" baseline="0" dirty="0"/>
              <a:t> #2: Rating Average</a:t>
            </a:r>
            <a:endParaRPr lang="en-US" sz="1800" b="1" dirty="0"/>
          </a:p>
        </c:rich>
      </c:tx>
      <c:layout>
        <c:manualLayout>
          <c:xMode val="edge"/>
          <c:yMode val="edge"/>
          <c:x val="0.33091538147977578"/>
          <c:y val="1.830010071610010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343429315442911"/>
          <c:y val="8.2841454059459307E-2"/>
          <c:w val="0.46534379573682189"/>
          <c:h val="0.89487844827173746"/>
        </c:manualLayout>
      </c:layout>
      <c:barChart>
        <c:barDir val="bar"/>
        <c:grouping val="clustered"/>
        <c:varyColors val="0"/>
        <c:ser>
          <c:idx val="1"/>
          <c:order val="1"/>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2'!$B$22:$B$26</c:f>
              <c:strCache>
                <c:ptCount val="5"/>
                <c:pt idx="0">
                  <c:v>Priority #2 Enhance access to health service providers</c:v>
                </c:pt>
                <c:pt idx="1">
                  <c:v>2.1. Health service provider recruitment and retention is a key component.</c:v>
                </c:pt>
                <c:pt idx="2">
                  <c:v>2.2. Issues of affordability affect access. Direct those eligible and in need toward available resources and assistance.</c:v>
                </c:pt>
                <c:pt idx="3">
                  <c:v>2.3. Enhance communication and collaboration across health service providers to ensure more complete case management.</c:v>
                </c:pt>
                <c:pt idx="4">
                  <c:v>2.4. Support options for access to care for the medically underserved.</c:v>
                </c:pt>
              </c:strCache>
            </c:strRef>
          </c:cat>
          <c:val>
            <c:numRef>
              <c:f>'Question 2'!$D$22:$D$26</c:f>
              <c:numCache>
                <c:formatCode>0.00</c:formatCode>
                <c:ptCount val="5"/>
                <c:pt idx="0">
                  <c:v>4.5199999999999996</c:v>
                </c:pt>
                <c:pt idx="1">
                  <c:v>4.47</c:v>
                </c:pt>
                <c:pt idx="2">
                  <c:v>4.53</c:v>
                </c:pt>
                <c:pt idx="3">
                  <c:v>4.5</c:v>
                </c:pt>
                <c:pt idx="4">
                  <c:v>4.4400000000000004</c:v>
                </c:pt>
              </c:numCache>
            </c:numRef>
          </c:val>
        </c:ser>
        <c:dLbls>
          <c:showLegendKey val="0"/>
          <c:showVal val="0"/>
          <c:showCatName val="0"/>
          <c:showSerName val="0"/>
          <c:showPercent val="0"/>
          <c:showBubbleSize val="0"/>
        </c:dLbls>
        <c:gapWidth val="68"/>
        <c:axId val="245653920"/>
        <c:axId val="245652352"/>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'Question 2'!$B$22:$B$26</c15:sqref>
                        </c15:formulaRef>
                      </c:ext>
                    </c:extLst>
                    <c:strCache>
                      <c:ptCount val="5"/>
                      <c:pt idx="0">
                        <c:v>Priority #2 Enhance access to health service providers</c:v>
                      </c:pt>
                      <c:pt idx="1">
                        <c:v>2.1. Health service provider recruitment and retention is a key component.</c:v>
                      </c:pt>
                      <c:pt idx="2">
                        <c:v>2.2. Issues of affordability affect access. Direct those eligible and in need toward available resources and assistance.</c:v>
                      </c:pt>
                      <c:pt idx="3">
                        <c:v>2.3. Enhance communication and collaboration across health service providers to ensure more complete case management.</c:v>
                      </c:pt>
                      <c:pt idx="4">
                        <c:v>2.4. Support options for access to care for the medically underserved.</c:v>
                      </c:pt>
                    </c:strCache>
                  </c:strRef>
                </c:cat>
                <c:val>
                  <c:numRef>
                    <c:extLst>
                      <c:ext uri="{02D57815-91ED-43cb-92C2-25804820EDAC}">
                        <c15:formulaRef>
                          <c15:sqref>'Question 2'!$C$22:$C$26</c15:sqref>
                        </c15:formulaRef>
                      </c:ext>
                    </c:extLst>
                    <c:numCache>
                      <c:formatCode>General</c:formatCode>
                      <c:ptCount val="5"/>
                    </c:numCache>
                  </c:numRef>
                </c:val>
              </c15:ser>
            </c15:filteredBarSeries>
          </c:ext>
        </c:extLst>
      </c:barChart>
      <c:catAx>
        <c:axId val="24565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652352"/>
        <c:crosses val="autoZero"/>
        <c:auto val="1"/>
        <c:lblAlgn val="ctr"/>
        <c:lblOffset val="100"/>
        <c:noMultiLvlLbl val="0"/>
      </c:catAx>
      <c:valAx>
        <c:axId val="245652352"/>
        <c:scaling>
          <c:orientation val="minMax"/>
          <c:min val="0"/>
        </c:scaling>
        <c:delete val="1"/>
        <c:axPos val="t"/>
        <c:numFmt formatCode="0.00" sourceLinked="1"/>
        <c:majorTickMark val="out"/>
        <c:minorTickMark val="none"/>
        <c:tickLblPos val="nextTo"/>
        <c:crossAx val="245653920"/>
        <c:crosses val="autoZero"/>
        <c:crossBetween val="between"/>
      </c:valAx>
      <c:spPr>
        <a:noFill/>
        <a:ln>
          <a:noFill/>
        </a:ln>
        <a:effectLst/>
      </c:spPr>
    </c:plotArea>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Priority</a:t>
            </a:r>
            <a:r>
              <a:rPr lang="en-US" sz="1800" b="1" baseline="0"/>
              <a:t> #2: Percent Who Agree or Strongly Agree</a:t>
            </a:r>
            <a:endParaRPr lang="en-US" sz="1800" b="1"/>
          </a:p>
        </c:rich>
      </c:tx>
      <c:layout>
        <c:manualLayout>
          <c:xMode val="edge"/>
          <c:yMode val="edge"/>
          <c:x val="0.21620376239580325"/>
          <c:y val="2.22803005861181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935684072276842"/>
          <c:y val="8.1470563831887971E-2"/>
          <c:w val="0.43582916447588527"/>
          <c:h val="0.89661803758251868"/>
        </c:manualLayout>
      </c:layout>
      <c:barChart>
        <c:barDir val="bar"/>
        <c:grouping val="clustered"/>
        <c:varyColors val="0"/>
        <c:ser>
          <c:idx val="1"/>
          <c:order val="1"/>
          <c:spPr>
            <a:solidFill>
              <a:srgbClr val="2E75B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2'!$B$22:$B$26</c:f>
              <c:strCache>
                <c:ptCount val="5"/>
                <c:pt idx="0">
                  <c:v>Priority #2 Enhance access to health service providers</c:v>
                </c:pt>
                <c:pt idx="1">
                  <c:v>2.1. Health service provider recruitment and retention is a key component.</c:v>
                </c:pt>
                <c:pt idx="2">
                  <c:v>2.2. Issues of affordability affect access. Direct those eligible and in need toward available resources and assistance.</c:v>
                </c:pt>
                <c:pt idx="3">
                  <c:v>2.3. Enhance communication and collaboration across health service providers to ensure more complete case management.</c:v>
                </c:pt>
                <c:pt idx="4">
                  <c:v>2.4. Support options for access to care for the medically underserved.</c:v>
                </c:pt>
              </c:strCache>
            </c:strRef>
          </c:cat>
          <c:val>
            <c:numRef>
              <c:f>'Question 2'!$E$22:$E$26</c:f>
              <c:numCache>
                <c:formatCode>0.0%</c:formatCode>
                <c:ptCount val="5"/>
                <c:pt idx="0">
                  <c:v>0.93548387096774188</c:v>
                </c:pt>
                <c:pt idx="1">
                  <c:v>0.97058823529411764</c:v>
                </c:pt>
                <c:pt idx="2">
                  <c:v>0.97058823529411764</c:v>
                </c:pt>
                <c:pt idx="3">
                  <c:v>0.91176470588235292</c:v>
                </c:pt>
                <c:pt idx="4">
                  <c:v>0.97058823529411764</c:v>
                </c:pt>
              </c:numCache>
            </c:numRef>
          </c:val>
        </c:ser>
        <c:dLbls>
          <c:showLegendKey val="0"/>
          <c:showVal val="0"/>
          <c:showCatName val="0"/>
          <c:showSerName val="0"/>
          <c:showPercent val="0"/>
          <c:showBubbleSize val="0"/>
        </c:dLbls>
        <c:gapWidth val="68"/>
        <c:axId val="245654704"/>
        <c:axId val="24565548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'Question 2'!$B$22:$B$26</c15:sqref>
                        </c15:formulaRef>
                      </c:ext>
                    </c:extLst>
                    <c:strCache>
                      <c:ptCount val="5"/>
                      <c:pt idx="0">
                        <c:v>Priority #2 Enhance access to health service providers</c:v>
                      </c:pt>
                      <c:pt idx="1">
                        <c:v>2.1. Health service provider recruitment and retention is a key component.</c:v>
                      </c:pt>
                      <c:pt idx="2">
                        <c:v>2.2. Issues of affordability affect access. Direct those eligible and in need toward available resources and assistance.</c:v>
                      </c:pt>
                      <c:pt idx="3">
                        <c:v>2.3. Enhance communication and collaboration across health service providers to ensure more complete case management.</c:v>
                      </c:pt>
                      <c:pt idx="4">
                        <c:v>2.4. Support options for access to care for the medically underserved.</c:v>
                      </c:pt>
                    </c:strCache>
                  </c:strRef>
                </c:cat>
                <c:val>
                  <c:numRef>
                    <c:extLst>
                      <c:ext uri="{02D57815-91ED-43cb-92C2-25804820EDAC}">
                        <c15:formulaRef>
                          <c15:sqref>'Question 2'!$D$22:$D$26</c15:sqref>
                        </c15:formulaRef>
                      </c:ext>
                    </c:extLst>
                    <c:numCache>
                      <c:formatCode>0.00</c:formatCode>
                      <c:ptCount val="5"/>
                      <c:pt idx="0">
                        <c:v>4.5199999999999996</c:v>
                      </c:pt>
                      <c:pt idx="1">
                        <c:v>4.47</c:v>
                      </c:pt>
                      <c:pt idx="2">
                        <c:v>4.53</c:v>
                      </c:pt>
                      <c:pt idx="3">
                        <c:v>4.5</c:v>
                      </c:pt>
                      <c:pt idx="4">
                        <c:v>4.4400000000000004</c:v>
                      </c:pt>
                    </c:numCache>
                  </c:numRef>
                </c:val>
              </c15:ser>
            </c15:filteredBarSeries>
          </c:ext>
        </c:extLst>
      </c:barChart>
      <c:catAx>
        <c:axId val="245654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655488"/>
        <c:crosses val="autoZero"/>
        <c:auto val="1"/>
        <c:lblAlgn val="ctr"/>
        <c:lblOffset val="100"/>
        <c:noMultiLvlLbl val="0"/>
      </c:catAx>
      <c:valAx>
        <c:axId val="245655488"/>
        <c:scaling>
          <c:orientation val="minMax"/>
          <c:max val="1"/>
          <c:min val="0"/>
        </c:scaling>
        <c:delete val="1"/>
        <c:axPos val="t"/>
        <c:numFmt formatCode="0.0%" sourceLinked="1"/>
        <c:majorTickMark val="out"/>
        <c:minorTickMark val="none"/>
        <c:tickLblPos val="nextTo"/>
        <c:crossAx val="245654704"/>
        <c:crosses val="autoZero"/>
        <c:crossBetween val="between"/>
      </c:valAx>
      <c:spPr>
        <a:noFill/>
        <a:ln>
          <a:noFill/>
        </a:ln>
        <a:effectLst/>
      </c:spPr>
    </c:plotArea>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rgbClr val="000000"/>
                </a:solidFill>
                <a:latin typeface="+mj-lt"/>
                <a:ea typeface="Microsoft Sans Serif"/>
                <a:cs typeface="Microsoft Sans Serif"/>
              </a:defRPr>
            </a:pPr>
            <a:r>
              <a:rPr lang="en-US" sz="2400" dirty="0">
                <a:latin typeface="+mj-lt"/>
              </a:rPr>
              <a:t>Do you think any updated priorities </a:t>
            </a:r>
            <a:r>
              <a:rPr lang="en-US" sz="2400" dirty="0" smtClean="0">
                <a:latin typeface="+mj-lt"/>
              </a:rPr>
              <a:t/>
            </a:r>
            <a:br>
              <a:rPr lang="en-US" sz="2400" dirty="0" smtClean="0">
                <a:latin typeface="+mj-lt"/>
              </a:rPr>
            </a:br>
            <a:r>
              <a:rPr lang="en-US" sz="2400" dirty="0" smtClean="0">
                <a:latin typeface="+mj-lt"/>
              </a:rPr>
              <a:t>should</a:t>
            </a:r>
            <a:r>
              <a:rPr lang="en-US" sz="2400" dirty="0">
                <a:latin typeface="+mj-lt"/>
              </a:rPr>
              <a:t> be similarly broad, </a:t>
            </a:r>
            <a:r>
              <a:rPr lang="en-US" sz="2400" dirty="0" smtClean="0">
                <a:latin typeface="+mj-lt"/>
              </a:rPr>
              <a:t/>
            </a:r>
            <a:br>
              <a:rPr lang="en-US" sz="2400" dirty="0" smtClean="0">
                <a:latin typeface="+mj-lt"/>
              </a:rPr>
            </a:br>
            <a:r>
              <a:rPr lang="en-US" sz="2400" dirty="0" smtClean="0">
                <a:latin typeface="+mj-lt"/>
              </a:rPr>
              <a:t>or should </a:t>
            </a:r>
            <a:r>
              <a:rPr lang="en-US" sz="2400" dirty="0">
                <a:latin typeface="+mj-lt"/>
              </a:rPr>
              <a:t>they be more specific?</a:t>
            </a:r>
          </a:p>
        </c:rich>
      </c:tx>
      <c:layout>
        <c:manualLayout>
          <c:xMode val="edge"/>
          <c:yMode val="edge"/>
          <c:x val="0.18899377148110671"/>
          <c:y val="2.7304403132063938E-2"/>
        </c:manualLayout>
      </c:layout>
      <c:overlay val="0"/>
      <c:spPr>
        <a:noFill/>
        <a:ln w="25400">
          <a:noFill/>
        </a:ln>
        <a:effectLst/>
      </c:spPr>
      <c:txPr>
        <a:bodyPr rot="0" spcFirstLastPara="1" vertOverflow="ellipsis" vert="horz" wrap="square" anchor="ctr" anchorCtr="1"/>
        <a:lstStyle/>
        <a:p>
          <a:pPr>
            <a:defRPr sz="2400" b="1" i="0" u="none" strike="noStrike" kern="1200" baseline="0">
              <a:solidFill>
                <a:srgbClr val="000000"/>
              </a:solidFill>
              <a:latin typeface="+mj-lt"/>
              <a:ea typeface="Microsoft Sans Serif"/>
              <a:cs typeface="Microsoft Sans Serif"/>
            </a:defRPr>
          </a:pPr>
          <a:endParaRPr lang="en-US"/>
        </a:p>
      </c:txPr>
    </c:title>
    <c:autoTitleDeleted val="0"/>
    <c:plotArea>
      <c:layout>
        <c:manualLayout>
          <c:layoutTarget val="inner"/>
          <c:xMode val="edge"/>
          <c:yMode val="edge"/>
          <c:x val="0.10923762598928183"/>
          <c:y val="0.25675551020803811"/>
          <c:w val="0.46480030214981705"/>
          <c:h val="0.63456142693336104"/>
        </c:manualLayout>
      </c:layout>
      <c:pieChart>
        <c:varyColors val="1"/>
        <c:ser>
          <c:idx val="0"/>
          <c:order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dLbl>
              <c:idx val="0"/>
              <c:layout>
                <c:manualLayout>
                  <c:x val="-6.9094095664589877E-2"/>
                  <c:y val="0.1141978831270233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159214996818632"/>
                  <c:y val="-0.12985319974646806"/>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589596628161956E-4"/>
                  <c:y val="4.6403726807126537E-4"/>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827182993491137"/>
                  <c:y val="8.214460264306645E-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j-lt"/>
                      <a:ea typeface="Microsoft Sans Serif"/>
                      <a:cs typeface="Microsoft Sans Serif"/>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245263563416419E-2"/>
                  <c:y val="0.1088759947955281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j-lt"/>
                      <a:ea typeface="Microsoft Sans Serif"/>
                      <a:cs typeface="Microsoft Sans Serif"/>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j-lt"/>
                    <a:ea typeface="Microsoft Sans Serif"/>
                    <a:cs typeface="Microsoft Sans Serif"/>
                  </a:defRPr>
                </a:pPr>
                <a:endParaRPr lang="en-US"/>
              </a:p>
            </c:txPr>
            <c:dLblPos val="bestFit"/>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'Question 3'!$A$4:$A$8</c:f>
              <c:strCache>
                <c:ptCount val="5"/>
                <c:pt idx="0">
                  <c:v>New or updated priorities should be similarly broad or encompassing as the current priorities</c:v>
                </c:pt>
                <c:pt idx="1">
                  <c:v>New or updated priorities should be somewhat more specific than the current priorities</c:v>
                </c:pt>
                <c:pt idx="2">
                  <c:v>New or updated priorities should be significantly more specific than the current priorities</c:v>
                </c:pt>
                <c:pt idx="3">
                  <c:v>No preference</c:v>
                </c:pt>
                <c:pt idx="4">
                  <c:v>Additional comments:</c:v>
                </c:pt>
              </c:strCache>
            </c:strRef>
          </c:cat>
          <c:val>
            <c:numRef>
              <c:f>'Question 3'!$C$4:$C$8</c:f>
              <c:numCache>
                <c:formatCode>0.0%</c:formatCode>
                <c:ptCount val="5"/>
                <c:pt idx="0">
                  <c:v>0.14699999999999999</c:v>
                </c:pt>
                <c:pt idx="1">
                  <c:v>0.47100000000000003</c:v>
                </c:pt>
                <c:pt idx="2">
                  <c:v>5.9000000000000004E-2</c:v>
                </c:pt>
                <c:pt idx="3">
                  <c:v>0.14699999999999999</c:v>
                </c:pt>
                <c:pt idx="4">
                  <c:v>0.17600000000000002</c:v>
                </c:pt>
              </c:numCache>
            </c:numRef>
          </c:val>
        </c:ser>
        <c:dLbls>
          <c:showLegendKey val="0"/>
          <c:showVal val="0"/>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64382166381206241"/>
          <c:y val="0.22728851829835908"/>
          <c:w val="0.32629280756351081"/>
          <c:h val="0.77072587748853272"/>
        </c:manualLayout>
      </c:layout>
      <c:overlay val="0"/>
      <c:spPr>
        <a:noFill/>
        <a:ln w="3175">
          <a:noFill/>
          <a:prstDash val="solid"/>
        </a:ln>
        <a:effectLst/>
      </c:spPr>
      <c:txPr>
        <a:bodyPr rot="0" spcFirstLastPara="1" vertOverflow="ellipsis" vert="horz" wrap="square" anchor="ctr" anchorCtr="1"/>
        <a:lstStyle/>
        <a:p>
          <a:pPr>
            <a:defRPr sz="1400" b="0" i="0" u="none" strike="noStrike" kern="1200" baseline="0">
              <a:solidFill>
                <a:srgbClr val="000000"/>
              </a:solidFill>
              <a:latin typeface="+mj-lt"/>
              <a:ea typeface="Microsoft Sans Serif"/>
              <a:cs typeface="Microsoft Sans Serif"/>
            </a:defRPr>
          </a:pPr>
          <a:endParaRPr lang="en-US"/>
        </a:p>
      </c:txPr>
    </c:legend>
    <c:plotVisOnly val="1"/>
    <c:dispBlanksAs val="zero"/>
    <c:showDLblsOverMax val="0"/>
  </c:chart>
  <c:spPr>
    <a:noFill/>
    <a:ln w="3175" cap="flat" cmpd="sng" algn="ctr">
      <a:solidFill>
        <a:schemeClr val="bg1">
          <a:lumMod val="75000"/>
        </a:schemeClr>
      </a:solidFill>
      <a:prstDash val="solid"/>
      <a:round/>
    </a:ln>
    <a:effectLst/>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dirty="0"/>
              <a:t>How High of a Priority for Cowley County is Each Issue Related to Healthy Lifestyles</a:t>
            </a:r>
            <a:r>
              <a:rPr lang="en-US" sz="2200" dirty="0" smtClean="0"/>
              <a:t>? </a:t>
            </a:r>
          </a:p>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dirty="0" smtClean="0"/>
              <a:t>(Rating Average)</a:t>
            </a:r>
            <a:endParaRPr lang="en-US" sz="2200" dirty="0"/>
          </a:p>
        </c:rich>
      </c:tx>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4'!$A$4:$A$16</c:f>
              <c:strCache>
                <c:ptCount val="13"/>
                <c:pt idx="0">
                  <c:v>Healthy Eating</c:v>
                </c:pt>
                <c:pt idx="1">
                  <c:v>Community Gardens</c:v>
                </c:pt>
                <c:pt idx="2">
                  <c:v>Farmers' Markets</c:v>
                </c:pt>
                <c:pt idx="3">
                  <c:v>Physical Activity for Children and Youth</c:v>
                </c:pt>
                <c:pt idx="4">
                  <c:v>Physical Activity for Adults</c:v>
                </c:pt>
                <c:pt idx="5">
                  <c:v>Obesity</c:v>
                </c:pt>
                <c:pt idx="6">
                  <c:v>Trails and Pathways</c:v>
                </c:pt>
                <c:pt idx="7">
                  <c:v>Healthy Environment (clean water, clean air, etc.)</c:v>
                </c:pt>
                <c:pt idx="8">
                  <c:v>Community Culture of Wellness (other than nutrition and physical activity)</c:v>
                </c:pt>
                <c:pt idx="9">
                  <c:v>Tobacco Use</c:v>
                </c:pt>
                <c:pt idx="10">
                  <c:v>Alcohol and Drug Abuse</c:v>
                </c:pt>
                <c:pt idx="11">
                  <c:v>Violence</c:v>
                </c:pt>
                <c:pt idx="12">
                  <c:v>Workplace Wellness, Employer-Offered Wellness Incentives</c:v>
                </c:pt>
              </c:strCache>
            </c:strRef>
          </c:cat>
          <c:val>
            <c:numRef>
              <c:f>'Question 4'!$H$4:$H$16</c:f>
              <c:numCache>
                <c:formatCode>0.00</c:formatCode>
                <c:ptCount val="13"/>
                <c:pt idx="0">
                  <c:v>4.3499999999999996</c:v>
                </c:pt>
                <c:pt idx="1">
                  <c:v>3.03</c:v>
                </c:pt>
                <c:pt idx="2">
                  <c:v>3.5</c:v>
                </c:pt>
                <c:pt idx="3">
                  <c:v>4.3600000000000003</c:v>
                </c:pt>
                <c:pt idx="4">
                  <c:v>4.3899999999999997</c:v>
                </c:pt>
                <c:pt idx="5">
                  <c:v>4.53</c:v>
                </c:pt>
                <c:pt idx="6">
                  <c:v>4</c:v>
                </c:pt>
                <c:pt idx="7">
                  <c:v>3.71</c:v>
                </c:pt>
                <c:pt idx="8">
                  <c:v>3.85</c:v>
                </c:pt>
                <c:pt idx="9">
                  <c:v>4.09</c:v>
                </c:pt>
                <c:pt idx="10">
                  <c:v>4.18</c:v>
                </c:pt>
                <c:pt idx="11">
                  <c:v>3.76</c:v>
                </c:pt>
                <c:pt idx="12">
                  <c:v>3.91</c:v>
                </c:pt>
              </c:numCache>
            </c:numRef>
          </c:val>
        </c:ser>
        <c:dLbls>
          <c:showLegendKey val="0"/>
          <c:showVal val="0"/>
          <c:showCatName val="0"/>
          <c:showSerName val="0"/>
          <c:showPercent val="0"/>
          <c:showBubbleSize val="0"/>
        </c:dLbls>
        <c:gapWidth val="68"/>
        <c:axId val="245650784"/>
        <c:axId val="245651176"/>
      </c:barChart>
      <c:catAx>
        <c:axId val="24565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5651176"/>
        <c:crosses val="autoZero"/>
        <c:auto val="1"/>
        <c:lblAlgn val="ctr"/>
        <c:lblOffset val="100"/>
        <c:noMultiLvlLbl val="0"/>
      </c:catAx>
      <c:valAx>
        <c:axId val="245651176"/>
        <c:scaling>
          <c:orientation val="minMax"/>
        </c:scaling>
        <c:delete val="1"/>
        <c:axPos val="t"/>
        <c:numFmt formatCode="0.00" sourceLinked="1"/>
        <c:majorTickMark val="out"/>
        <c:minorTickMark val="none"/>
        <c:tickLblPos val="nextTo"/>
        <c:crossAx val="24565078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a:t>How High of a Priority for Cowley County is Each Issue Related to Healthy Lifestyles? (% Agree or Strongly Agree)</a:t>
            </a:r>
          </a:p>
        </c:rich>
      </c:tx>
      <c:layout/>
      <c:overlay val="0"/>
      <c:spPr>
        <a:noFill/>
        <a:ln w="25400">
          <a:noFill/>
        </a:ln>
      </c:spPr>
    </c:title>
    <c:autoTitleDeleted val="0"/>
    <c:plotArea>
      <c:layout>
        <c:manualLayout>
          <c:layoutTarget val="inner"/>
          <c:xMode val="edge"/>
          <c:yMode val="edge"/>
          <c:x val="0.48116305204807353"/>
          <c:y val="0.12072263539719413"/>
          <c:w val="0.45729354165004399"/>
          <c:h val="0.85803357977847161"/>
        </c:manualLayout>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4'!$A$4:$A$16</c:f>
              <c:strCache>
                <c:ptCount val="13"/>
                <c:pt idx="0">
                  <c:v>Healthy Eating</c:v>
                </c:pt>
                <c:pt idx="1">
                  <c:v>Community Gardens</c:v>
                </c:pt>
                <c:pt idx="2">
                  <c:v>Farmers' Markets</c:v>
                </c:pt>
                <c:pt idx="3">
                  <c:v>Physical Activity for Children and Youth</c:v>
                </c:pt>
                <c:pt idx="4">
                  <c:v>Physical Activity for Adults</c:v>
                </c:pt>
                <c:pt idx="5">
                  <c:v>Obesity</c:v>
                </c:pt>
                <c:pt idx="6">
                  <c:v>Trails and Pathways</c:v>
                </c:pt>
                <c:pt idx="7">
                  <c:v>Healthy Environment (clean water, clean air, etc.)</c:v>
                </c:pt>
                <c:pt idx="8">
                  <c:v>Community Culture of Wellness (other than nutrition and physical activity)</c:v>
                </c:pt>
                <c:pt idx="9">
                  <c:v>Tobacco Use</c:v>
                </c:pt>
                <c:pt idx="10">
                  <c:v>Alcohol and Drug Abuse</c:v>
                </c:pt>
                <c:pt idx="11">
                  <c:v>Violence</c:v>
                </c:pt>
                <c:pt idx="12">
                  <c:v>Workplace Wellness, Employer-Offered Wellness Incentives</c:v>
                </c:pt>
              </c:strCache>
            </c:strRef>
          </c:cat>
          <c:val>
            <c:numRef>
              <c:f>'Question 4'!$K$4:$K$16</c:f>
              <c:numCache>
                <c:formatCode>0.0%</c:formatCode>
                <c:ptCount val="13"/>
                <c:pt idx="0">
                  <c:v>0.88235294117647056</c:v>
                </c:pt>
                <c:pt idx="1">
                  <c:v>0.29411764705882354</c:v>
                </c:pt>
                <c:pt idx="2">
                  <c:v>0.44117647058823528</c:v>
                </c:pt>
                <c:pt idx="3">
                  <c:v>0.87878787878787878</c:v>
                </c:pt>
                <c:pt idx="4">
                  <c:v>0.90909090909090906</c:v>
                </c:pt>
                <c:pt idx="5">
                  <c:v>0.96875</c:v>
                </c:pt>
                <c:pt idx="6">
                  <c:v>0.71875</c:v>
                </c:pt>
                <c:pt idx="7">
                  <c:v>0.73529411764705888</c:v>
                </c:pt>
                <c:pt idx="8">
                  <c:v>0.6470588235294118</c:v>
                </c:pt>
                <c:pt idx="9">
                  <c:v>0.75757575757575757</c:v>
                </c:pt>
                <c:pt idx="10">
                  <c:v>0.78787878787878785</c:v>
                </c:pt>
                <c:pt idx="11">
                  <c:v>0.67647058823529416</c:v>
                </c:pt>
                <c:pt idx="12">
                  <c:v>0.72727272727272729</c:v>
                </c:pt>
              </c:numCache>
            </c:numRef>
          </c:val>
        </c:ser>
        <c:dLbls>
          <c:showLegendKey val="0"/>
          <c:showVal val="0"/>
          <c:showCatName val="0"/>
          <c:showSerName val="0"/>
          <c:showPercent val="0"/>
          <c:showBubbleSize val="0"/>
        </c:dLbls>
        <c:gapWidth val="68"/>
        <c:axId val="246204616"/>
        <c:axId val="246202656"/>
      </c:barChart>
      <c:catAx>
        <c:axId val="246204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202656"/>
        <c:crosses val="autoZero"/>
        <c:auto val="1"/>
        <c:lblAlgn val="ctr"/>
        <c:lblOffset val="100"/>
        <c:noMultiLvlLbl val="0"/>
      </c:catAx>
      <c:valAx>
        <c:axId val="246202656"/>
        <c:scaling>
          <c:orientation val="minMax"/>
          <c:max val="1"/>
        </c:scaling>
        <c:delete val="1"/>
        <c:axPos val="t"/>
        <c:numFmt formatCode="0.0%" sourceLinked="1"/>
        <c:majorTickMark val="out"/>
        <c:minorTickMark val="none"/>
        <c:tickLblPos val="nextTo"/>
        <c:crossAx val="24620461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dirty="0"/>
              <a:t>How High of a Priority for Cowley County is Each Issue Related to Access and Health</a:t>
            </a:r>
            <a:r>
              <a:rPr lang="en-US" sz="2000" baseline="0" dirty="0"/>
              <a:t> Services</a:t>
            </a:r>
            <a:r>
              <a:rPr lang="en-US" sz="2000" dirty="0"/>
              <a:t>? (Rating Average)</a:t>
            </a:r>
          </a:p>
        </c:rich>
      </c:tx>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5'!$A$4:$A$16</c:f>
              <c:strCache>
                <c:ptCount val="13"/>
                <c:pt idx="0">
                  <c:v>Health Screenings</c:v>
                </c:pt>
                <c:pt idx="1">
                  <c:v>Mental Health</c:v>
                </c:pt>
                <c:pt idx="2">
                  <c:v>Oral Health</c:v>
                </c:pt>
                <c:pt idx="3">
                  <c:v>Pharmaceuticals/Medications (Affordable, Accessible)</c:v>
                </c:pt>
                <c:pt idx="4">
                  <c:v>Surgical Services</c:v>
                </c:pt>
                <c:pt idx="5">
                  <c:v>Long-Term Care, Nursing Care, Assisted Living</c:v>
                </c:pt>
                <c:pt idx="6">
                  <c:v>Regional Approach to Healthcare Provider &amp; System Access</c:v>
                </c:pt>
                <c:pt idx="7">
                  <c:v>Coordination/integration of Mental, Physical, and Oral Health Services</c:v>
                </c:pt>
                <c:pt idx="8">
                  <c:v>Access for Underserved</c:v>
                </c:pt>
                <c:pt idx="9">
                  <c:v>Lack of Health Care Coverage or Underinsurance</c:v>
                </c:pt>
                <c:pt idx="10">
                  <c:v>Transportation</c:v>
                </c:pt>
                <c:pt idx="11">
                  <c:v>Healthcare Marketplace Navigation and Education</c:v>
                </c:pt>
                <c:pt idx="12">
                  <c:v>Educate Employers, Improve Insurance/Plans/Self-Insurance through Employers</c:v>
                </c:pt>
              </c:strCache>
            </c:strRef>
          </c:cat>
          <c:val>
            <c:numRef>
              <c:f>'Question 5'!$H$4:$H$16</c:f>
              <c:numCache>
                <c:formatCode>0.00</c:formatCode>
                <c:ptCount val="13"/>
                <c:pt idx="0">
                  <c:v>4.0599999999999996</c:v>
                </c:pt>
                <c:pt idx="1">
                  <c:v>4.29</c:v>
                </c:pt>
                <c:pt idx="2">
                  <c:v>3.79</c:v>
                </c:pt>
                <c:pt idx="3">
                  <c:v>4.0599999999999996</c:v>
                </c:pt>
                <c:pt idx="4">
                  <c:v>3.56</c:v>
                </c:pt>
                <c:pt idx="5">
                  <c:v>3.58</c:v>
                </c:pt>
                <c:pt idx="6">
                  <c:v>3.68</c:v>
                </c:pt>
                <c:pt idx="7">
                  <c:v>4.1500000000000004</c:v>
                </c:pt>
                <c:pt idx="8">
                  <c:v>4.32</c:v>
                </c:pt>
                <c:pt idx="9">
                  <c:v>4.21</c:v>
                </c:pt>
                <c:pt idx="10">
                  <c:v>3.71</c:v>
                </c:pt>
                <c:pt idx="11">
                  <c:v>3.84</c:v>
                </c:pt>
                <c:pt idx="12">
                  <c:v>3.61</c:v>
                </c:pt>
              </c:numCache>
            </c:numRef>
          </c:val>
        </c:ser>
        <c:dLbls>
          <c:showLegendKey val="0"/>
          <c:showVal val="0"/>
          <c:showCatName val="0"/>
          <c:showSerName val="0"/>
          <c:showPercent val="0"/>
          <c:showBubbleSize val="0"/>
        </c:dLbls>
        <c:gapWidth val="68"/>
        <c:axId val="246203440"/>
        <c:axId val="246205400"/>
      </c:barChart>
      <c:catAx>
        <c:axId val="246203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205400"/>
        <c:crosses val="autoZero"/>
        <c:auto val="1"/>
        <c:lblAlgn val="ctr"/>
        <c:lblOffset val="100"/>
        <c:noMultiLvlLbl val="0"/>
      </c:catAx>
      <c:valAx>
        <c:axId val="246205400"/>
        <c:scaling>
          <c:orientation val="minMax"/>
        </c:scaling>
        <c:delete val="1"/>
        <c:axPos val="t"/>
        <c:numFmt formatCode="0.00" sourceLinked="1"/>
        <c:majorTickMark val="out"/>
        <c:minorTickMark val="none"/>
        <c:tickLblPos val="nextTo"/>
        <c:crossAx val="24620344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dirty="0">
                <a:latin typeface="Trebuchet MS" panose="020B0603020202020204" pitchFamily="34" charset="0"/>
              </a:rPr>
              <a:t>Median Household Income</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74866336152426"/>
          <c:y val="0.106337489063867"/>
          <c:w val="0.86716097987751517"/>
          <c:h val="0.73387060992375952"/>
        </c:manualLayout>
      </c:layout>
      <c:barChart>
        <c:barDir val="col"/>
        <c:grouping val="clustered"/>
        <c:varyColors val="0"/>
        <c:ser>
          <c:idx val="0"/>
          <c:order val="0"/>
          <c:tx>
            <c:strRef>
              <c:f>Income_Pov_Ed!$D$10</c:f>
              <c:strCache>
                <c:ptCount val="1"/>
                <c:pt idx="0">
                  <c:v>Median Household Income</c:v>
                </c:pt>
              </c:strCache>
            </c:strRef>
          </c:tx>
          <c:spPr>
            <a:solidFill>
              <a:schemeClr val="accent4"/>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Income_Pov_Ed!$B$11:$B$21</c:f>
              <c:strCache>
                <c:ptCount val="5"/>
                <c:pt idx="0">
                  <c:v>Kansas</c:v>
                </c:pt>
                <c:pt idx="1">
                  <c:v>Cowley County</c:v>
                </c:pt>
                <c:pt idx="2">
                  <c:v>Arkansas City</c:v>
                </c:pt>
                <c:pt idx="3">
                  <c:v>Udall</c:v>
                </c:pt>
                <c:pt idx="4">
                  <c:v>Winfield</c:v>
                </c:pt>
              </c:strCache>
            </c:strRef>
          </c:cat>
          <c:val>
            <c:numRef>
              <c:f>Income_Pov_Ed!$D$11:$D$21</c:f>
              <c:numCache>
                <c:formatCode>_("$"* #,##0_);_("$"* \(#,##0\);_("$"* "-"??_);_(@_)</c:formatCode>
                <c:ptCount val="5"/>
                <c:pt idx="0">
                  <c:v>51872</c:v>
                </c:pt>
                <c:pt idx="1">
                  <c:v>42157</c:v>
                </c:pt>
                <c:pt idx="2">
                  <c:v>37139</c:v>
                </c:pt>
                <c:pt idx="3">
                  <c:v>39063</c:v>
                </c:pt>
                <c:pt idx="4">
                  <c:v>40713</c:v>
                </c:pt>
              </c:numCache>
            </c:numRef>
          </c:val>
        </c:ser>
        <c:dLbls>
          <c:showLegendKey val="0"/>
          <c:showVal val="0"/>
          <c:showCatName val="0"/>
          <c:showSerName val="0"/>
          <c:showPercent val="0"/>
          <c:showBubbleSize val="0"/>
        </c:dLbls>
        <c:gapWidth val="70"/>
        <c:overlap val="-27"/>
        <c:axId val="339474800"/>
        <c:axId val="339472840"/>
      </c:barChart>
      <c:catAx>
        <c:axId val="33947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339472840"/>
        <c:crosses val="autoZero"/>
        <c:auto val="1"/>
        <c:lblAlgn val="ctr"/>
        <c:lblOffset val="100"/>
        <c:noMultiLvlLbl val="0"/>
      </c:catAx>
      <c:valAx>
        <c:axId val="3394728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474800"/>
        <c:crosses val="autoZero"/>
        <c:crossBetween val="between"/>
      </c:valAx>
      <c:spPr>
        <a:noFill/>
        <a:ln>
          <a:solidFill>
            <a:schemeClr val="tx1">
              <a:lumMod val="15000"/>
              <a:lumOff val="85000"/>
            </a:schemeClr>
          </a:solid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dirty="0"/>
              <a:t>How High of a Priority for Cowley County is Each Issue Related to Access and Health</a:t>
            </a:r>
            <a:r>
              <a:rPr lang="en-US" sz="2000" baseline="0" dirty="0"/>
              <a:t> Services</a:t>
            </a:r>
            <a:r>
              <a:rPr lang="en-US" sz="2000" dirty="0"/>
              <a:t>? </a:t>
            </a:r>
            <a:r>
              <a:rPr lang="en-US" sz="2000" dirty="0" smtClean="0"/>
              <a:t/>
            </a:r>
            <a:br>
              <a:rPr lang="en-US" sz="2000" dirty="0" smtClean="0"/>
            </a:br>
            <a:r>
              <a:rPr lang="en-US" sz="2000" dirty="0" smtClean="0"/>
              <a:t>(%</a:t>
            </a:r>
            <a:r>
              <a:rPr lang="en-US" sz="2000" baseline="0" dirty="0" smtClean="0"/>
              <a:t> </a:t>
            </a:r>
            <a:r>
              <a:rPr lang="en-US" sz="2000" baseline="0" dirty="0"/>
              <a:t>Who Agree or Strongly Agree) </a:t>
            </a:r>
            <a:endParaRPr lang="en-US" sz="2000" dirty="0"/>
          </a:p>
        </c:rich>
      </c:tx>
      <c:layout/>
      <c:overlay val="0"/>
      <c:spPr>
        <a:noFill/>
        <a:ln w="25400">
          <a:noFill/>
        </a:ln>
      </c:spPr>
    </c:title>
    <c:autoTitleDeleted val="0"/>
    <c:plotArea>
      <c:layout>
        <c:manualLayout>
          <c:layoutTarget val="inner"/>
          <c:xMode val="edge"/>
          <c:yMode val="edge"/>
          <c:x val="0.50355440019284547"/>
          <c:y val="0.17500356884208015"/>
          <c:w val="0.46051341713359645"/>
          <c:h val="0.80352959634206367"/>
        </c:manualLayout>
      </c:layout>
      <c:barChart>
        <c:barDir val="bar"/>
        <c:grouping val="clustered"/>
        <c:varyColors val="0"/>
        <c:ser>
          <c:idx val="0"/>
          <c:order val="0"/>
          <c:spPr>
            <a:solidFill>
              <a:srgbClr val="2E75B6"/>
            </a:solidFill>
            <a:ln w="25400">
              <a:noFill/>
            </a:ln>
          </c:spPr>
          <c:invertIfNegative val="0"/>
          <c:dPt>
            <c:idx val="0"/>
            <c:invertIfNegative val="0"/>
            <c:bubble3D val="0"/>
          </c:dPt>
          <c:dLbls>
            <c:dLbl>
              <c:idx val="0"/>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dLbl>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5'!$A$4:$A$16</c:f>
              <c:strCache>
                <c:ptCount val="13"/>
                <c:pt idx="0">
                  <c:v>Health Screenings</c:v>
                </c:pt>
                <c:pt idx="1">
                  <c:v>Mental Health</c:v>
                </c:pt>
                <c:pt idx="2">
                  <c:v>Oral Health</c:v>
                </c:pt>
                <c:pt idx="3">
                  <c:v>Pharmaceuticals/Medications (Affordable, Accessible)</c:v>
                </c:pt>
                <c:pt idx="4">
                  <c:v>Surgical Services</c:v>
                </c:pt>
                <c:pt idx="5">
                  <c:v>Long-Term Care, Nursing Care, Assisted Living</c:v>
                </c:pt>
                <c:pt idx="6">
                  <c:v>Regional Approach to Healthcare Provider &amp; System Access</c:v>
                </c:pt>
                <c:pt idx="7">
                  <c:v>Coordination/integration of Mental, Physical, and Oral Health Services</c:v>
                </c:pt>
                <c:pt idx="8">
                  <c:v>Access for Underserved</c:v>
                </c:pt>
                <c:pt idx="9">
                  <c:v>Lack of Health Care Coverage or Underinsurance</c:v>
                </c:pt>
                <c:pt idx="10">
                  <c:v>Transportation</c:v>
                </c:pt>
                <c:pt idx="11">
                  <c:v>Healthcare Marketplace Navigation and Education</c:v>
                </c:pt>
                <c:pt idx="12">
                  <c:v>Educate Employers, Improve Insurance/Plans/Self-Insurance through Employers</c:v>
                </c:pt>
              </c:strCache>
            </c:strRef>
          </c:cat>
          <c:val>
            <c:numRef>
              <c:f>'Question 5'!$K$4:$K$16</c:f>
              <c:numCache>
                <c:formatCode>0.0%</c:formatCode>
                <c:ptCount val="13"/>
                <c:pt idx="0">
                  <c:v>0.76470588235294112</c:v>
                </c:pt>
                <c:pt idx="1">
                  <c:v>0.82352941176470584</c:v>
                </c:pt>
                <c:pt idx="2">
                  <c:v>0.70588235294117652</c:v>
                </c:pt>
                <c:pt idx="3">
                  <c:v>0.79411764705882348</c:v>
                </c:pt>
                <c:pt idx="4">
                  <c:v>0.5</c:v>
                </c:pt>
                <c:pt idx="5">
                  <c:v>0.5757575757575758</c:v>
                </c:pt>
                <c:pt idx="6">
                  <c:v>0.52941176470588236</c:v>
                </c:pt>
                <c:pt idx="7">
                  <c:v>0.73529411764705888</c:v>
                </c:pt>
                <c:pt idx="8">
                  <c:v>0.91176470588235292</c:v>
                </c:pt>
                <c:pt idx="9">
                  <c:v>0.87878787878787878</c:v>
                </c:pt>
                <c:pt idx="10">
                  <c:v>0.67647058823529416</c:v>
                </c:pt>
                <c:pt idx="11">
                  <c:v>0.6875</c:v>
                </c:pt>
                <c:pt idx="12">
                  <c:v>0.45454545454545453</c:v>
                </c:pt>
              </c:numCache>
            </c:numRef>
          </c:val>
        </c:ser>
        <c:dLbls>
          <c:showLegendKey val="0"/>
          <c:showVal val="0"/>
          <c:showCatName val="0"/>
          <c:showSerName val="0"/>
          <c:showPercent val="0"/>
          <c:showBubbleSize val="0"/>
        </c:dLbls>
        <c:gapWidth val="68"/>
        <c:axId val="246205008"/>
        <c:axId val="246203832"/>
      </c:barChart>
      <c:catAx>
        <c:axId val="246205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203832"/>
        <c:crosses val="autoZero"/>
        <c:auto val="1"/>
        <c:lblAlgn val="ctr"/>
        <c:lblOffset val="100"/>
        <c:noMultiLvlLbl val="0"/>
      </c:catAx>
      <c:valAx>
        <c:axId val="246203832"/>
        <c:scaling>
          <c:orientation val="minMax"/>
        </c:scaling>
        <c:delete val="1"/>
        <c:axPos val="t"/>
        <c:numFmt formatCode="0.0%" sourceLinked="1"/>
        <c:majorTickMark val="out"/>
        <c:minorTickMark val="none"/>
        <c:tickLblPos val="nextTo"/>
        <c:crossAx val="2462050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i="0" baseline="0" dirty="0">
                <a:effectLst/>
              </a:rPr>
              <a:t>How High of a Priority for Cowley County is Each Issue Related to Chronic Diseases, Leading </a:t>
            </a:r>
            <a:r>
              <a:rPr lang="en-US" sz="1800" b="1" i="0" baseline="0" dirty="0" smtClean="0">
                <a:effectLst/>
              </a:rPr>
              <a:t>Causes </a:t>
            </a:r>
            <a:r>
              <a:rPr lang="en-US" sz="1800" b="1" i="0" baseline="0" dirty="0">
                <a:effectLst/>
              </a:rPr>
              <a:t>of Death, or Other Health Related Problems? </a:t>
            </a:r>
            <a:r>
              <a:rPr lang="en-US" sz="1800" b="0" i="0" baseline="0" dirty="0">
                <a:effectLst/>
              </a:rPr>
              <a:t>(Rating Average)</a:t>
            </a:r>
            <a:endParaRPr lang="en-US" b="0" dirty="0">
              <a:effectLst/>
            </a:endParaRPr>
          </a:p>
        </c:rich>
      </c:tx>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6'!$A$4:$A$12</c:f>
              <c:strCache>
                <c:ptCount val="9"/>
                <c:pt idx="0">
                  <c:v>Cancer</c:v>
                </c:pt>
                <c:pt idx="1">
                  <c:v>Diabetes</c:v>
                </c:pt>
                <c:pt idx="2">
                  <c:v>Heart Disease</c:v>
                </c:pt>
                <c:pt idx="3">
                  <c:v>Cerebrovascular Disease (Stroke)</c:v>
                </c:pt>
                <c:pt idx="4">
                  <c:v>Chronic Lower Respiratory Disease</c:v>
                </c:pt>
                <c:pt idx="5">
                  <c:v>Suicide</c:v>
                </c:pt>
                <c:pt idx="6">
                  <c:v>Injuries</c:v>
                </c:pt>
                <c:pt idx="7">
                  <c:v>Motor Vehicle Accidents/Traffic Injuries</c:v>
                </c:pt>
                <c:pt idx="8">
                  <c:v>Mental Health, Depression, or Anxiety</c:v>
                </c:pt>
              </c:strCache>
            </c:strRef>
          </c:cat>
          <c:val>
            <c:numRef>
              <c:f>'Question 6'!$H$4:$H$12</c:f>
              <c:numCache>
                <c:formatCode>0.00</c:formatCode>
                <c:ptCount val="9"/>
                <c:pt idx="0">
                  <c:v>4</c:v>
                </c:pt>
                <c:pt idx="1">
                  <c:v>4.41</c:v>
                </c:pt>
                <c:pt idx="2">
                  <c:v>4.4800000000000004</c:v>
                </c:pt>
                <c:pt idx="3">
                  <c:v>4.09</c:v>
                </c:pt>
                <c:pt idx="4">
                  <c:v>3.79</c:v>
                </c:pt>
                <c:pt idx="5">
                  <c:v>3.68</c:v>
                </c:pt>
                <c:pt idx="6">
                  <c:v>3.33</c:v>
                </c:pt>
                <c:pt idx="7">
                  <c:v>3.3</c:v>
                </c:pt>
                <c:pt idx="8">
                  <c:v>4.18</c:v>
                </c:pt>
              </c:numCache>
            </c:numRef>
          </c:val>
        </c:ser>
        <c:dLbls>
          <c:showLegendKey val="0"/>
          <c:showVal val="0"/>
          <c:showCatName val="0"/>
          <c:showSerName val="0"/>
          <c:showPercent val="0"/>
          <c:showBubbleSize val="0"/>
        </c:dLbls>
        <c:gapWidth val="68"/>
        <c:axId val="246554344"/>
        <c:axId val="246550032"/>
      </c:barChart>
      <c:catAx>
        <c:axId val="246554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550032"/>
        <c:crosses val="autoZero"/>
        <c:auto val="1"/>
        <c:lblAlgn val="ctr"/>
        <c:lblOffset val="100"/>
        <c:noMultiLvlLbl val="0"/>
      </c:catAx>
      <c:valAx>
        <c:axId val="246550032"/>
        <c:scaling>
          <c:orientation val="minMax"/>
        </c:scaling>
        <c:delete val="1"/>
        <c:axPos val="t"/>
        <c:numFmt formatCode="0.00" sourceLinked="1"/>
        <c:majorTickMark val="out"/>
        <c:minorTickMark val="none"/>
        <c:tickLblPos val="nextTo"/>
        <c:crossAx val="24655434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i="0" baseline="0" dirty="0">
                <a:effectLst/>
              </a:rPr>
              <a:t>How High of a Priority for Cowley County is Each Issue Related to Chronic Diseases, Leading </a:t>
            </a:r>
            <a:r>
              <a:rPr lang="en-US" sz="1800" b="1" i="0" baseline="0" dirty="0" smtClean="0">
                <a:effectLst/>
              </a:rPr>
              <a:t>Causes </a:t>
            </a:r>
            <a:r>
              <a:rPr lang="en-US" sz="1800" b="1" i="0" baseline="0" dirty="0">
                <a:effectLst/>
              </a:rPr>
              <a:t>of Death, or Other Health Related Problems? </a:t>
            </a:r>
            <a:r>
              <a:rPr lang="en-US" sz="1800" b="0" i="0" baseline="0" dirty="0">
                <a:effectLst/>
              </a:rPr>
              <a:t>(% Who Agree or Strongly Agree)</a:t>
            </a:r>
            <a:endParaRPr lang="en-US" b="0" dirty="0">
              <a:effectLst/>
            </a:endParaRPr>
          </a:p>
        </c:rich>
      </c:tx>
      <c:layout/>
      <c:overlay val="0"/>
      <c:spPr>
        <a:noFill/>
        <a:ln w="25400">
          <a:noFill/>
        </a:ln>
      </c:spPr>
    </c:title>
    <c:autoTitleDeleted val="0"/>
    <c:plotArea>
      <c:layout>
        <c:manualLayout>
          <c:layoutTarget val="inner"/>
          <c:xMode val="edge"/>
          <c:yMode val="edge"/>
          <c:x val="0.3684012470920055"/>
          <c:y val="0.1602974019054855"/>
          <c:w val="0.5883949464847007"/>
          <c:h val="0.80519277754035656"/>
        </c:manualLayout>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6'!$A$4:$A$12</c:f>
              <c:strCache>
                <c:ptCount val="9"/>
                <c:pt idx="0">
                  <c:v>Cancer</c:v>
                </c:pt>
                <c:pt idx="1">
                  <c:v>Diabetes</c:v>
                </c:pt>
                <c:pt idx="2">
                  <c:v>Heart Disease</c:v>
                </c:pt>
                <c:pt idx="3">
                  <c:v>Cerebrovascular Disease (Stroke)</c:v>
                </c:pt>
                <c:pt idx="4">
                  <c:v>Chronic Lower Respiratory Disease</c:v>
                </c:pt>
                <c:pt idx="5">
                  <c:v>Suicide</c:v>
                </c:pt>
                <c:pt idx="6">
                  <c:v>Injuries</c:v>
                </c:pt>
                <c:pt idx="7">
                  <c:v>Motor Vehicle Accidents/Traffic Injuries</c:v>
                </c:pt>
                <c:pt idx="8">
                  <c:v>Mental Health, Depression, or Anxiety</c:v>
                </c:pt>
              </c:strCache>
            </c:strRef>
          </c:cat>
          <c:val>
            <c:numRef>
              <c:f>'Question 6'!$K$4:$K$12</c:f>
              <c:numCache>
                <c:formatCode>0.0%</c:formatCode>
                <c:ptCount val="9"/>
                <c:pt idx="0">
                  <c:v>0.72727272727272729</c:v>
                </c:pt>
                <c:pt idx="1">
                  <c:v>0.94117647058823528</c:v>
                </c:pt>
                <c:pt idx="2">
                  <c:v>0.93939393939393945</c:v>
                </c:pt>
                <c:pt idx="3">
                  <c:v>0.78125</c:v>
                </c:pt>
                <c:pt idx="4">
                  <c:v>0.69696969696969702</c:v>
                </c:pt>
                <c:pt idx="5">
                  <c:v>0.52941176470588236</c:v>
                </c:pt>
                <c:pt idx="6">
                  <c:v>0.45454545454545453</c:v>
                </c:pt>
                <c:pt idx="7">
                  <c:v>0.39393939393939392</c:v>
                </c:pt>
                <c:pt idx="8">
                  <c:v>0.82352941176470584</c:v>
                </c:pt>
              </c:numCache>
            </c:numRef>
          </c:val>
        </c:ser>
        <c:dLbls>
          <c:showLegendKey val="0"/>
          <c:showVal val="0"/>
          <c:showCatName val="0"/>
          <c:showSerName val="0"/>
          <c:showPercent val="0"/>
          <c:showBubbleSize val="0"/>
        </c:dLbls>
        <c:gapWidth val="68"/>
        <c:axId val="246548072"/>
        <c:axId val="246554736"/>
      </c:barChart>
      <c:catAx>
        <c:axId val="246548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554736"/>
        <c:crosses val="autoZero"/>
        <c:auto val="1"/>
        <c:lblAlgn val="ctr"/>
        <c:lblOffset val="100"/>
        <c:noMultiLvlLbl val="0"/>
      </c:catAx>
      <c:valAx>
        <c:axId val="246554736"/>
        <c:scaling>
          <c:orientation val="minMax"/>
        </c:scaling>
        <c:delete val="1"/>
        <c:axPos val="t"/>
        <c:numFmt formatCode="0.0%" sourceLinked="1"/>
        <c:majorTickMark val="out"/>
        <c:minorTickMark val="none"/>
        <c:tickLblPos val="nextTo"/>
        <c:crossAx val="24654807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dirty="0" smtClean="0"/>
              <a:t>How High </a:t>
            </a:r>
            <a:r>
              <a:rPr lang="en-US" sz="1800" dirty="0"/>
              <a:t>of a </a:t>
            </a:r>
            <a:r>
              <a:rPr lang="en-US" sz="1800" dirty="0" smtClean="0"/>
              <a:t>Priority </a:t>
            </a:r>
            <a:r>
              <a:rPr lang="en-US" sz="1800" dirty="0"/>
              <a:t>is </a:t>
            </a:r>
            <a:r>
              <a:rPr lang="en-US" sz="1800" dirty="0" smtClean="0"/>
              <a:t>Each </a:t>
            </a:r>
            <a:r>
              <a:rPr lang="en-US" sz="1800" dirty="0"/>
              <a:t>I</a:t>
            </a:r>
            <a:r>
              <a:rPr lang="en-US" sz="1800" dirty="0" smtClean="0"/>
              <a:t>ssue </a:t>
            </a:r>
            <a:r>
              <a:rPr lang="en-US" sz="1800" dirty="0"/>
              <a:t>R</a:t>
            </a:r>
            <a:r>
              <a:rPr lang="en-US" sz="1800" dirty="0" smtClean="0"/>
              <a:t>elated </a:t>
            </a:r>
            <a:r>
              <a:rPr lang="en-US" sz="1800" dirty="0"/>
              <a:t>to </a:t>
            </a:r>
            <a:r>
              <a:rPr lang="en-US" sz="1800" dirty="0" smtClean="0"/>
              <a:t>Maternal and Child Health</a:t>
            </a:r>
            <a:r>
              <a:rPr lang="en-US" sz="1800" dirty="0"/>
              <a:t> for Cowley County? </a:t>
            </a:r>
            <a:r>
              <a:rPr lang="en-US" sz="1800" dirty="0" smtClean="0"/>
              <a:t/>
            </a:r>
            <a:br>
              <a:rPr lang="en-US" sz="1800" dirty="0" smtClean="0"/>
            </a:br>
            <a:r>
              <a:rPr lang="en-US" sz="1800" b="0" dirty="0" smtClean="0"/>
              <a:t>(</a:t>
            </a:r>
            <a:r>
              <a:rPr lang="en-US" sz="1800" b="0" dirty="0"/>
              <a:t>Rating</a:t>
            </a:r>
            <a:r>
              <a:rPr lang="en-US" sz="1800" b="0" baseline="0" dirty="0"/>
              <a:t> Average)</a:t>
            </a:r>
            <a:endParaRPr lang="en-US" sz="1800" b="0" dirty="0"/>
          </a:p>
        </c:rich>
      </c:tx>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7'!$A$4:$A$9</c:f>
              <c:strCache>
                <c:ptCount val="6"/>
                <c:pt idx="0">
                  <c:v>Adequate Prenatal Care</c:v>
                </c:pt>
                <c:pt idx="1">
                  <c:v>Infant Mortality</c:v>
                </c:pt>
                <c:pt idx="2">
                  <c:v>Teen Pregnancy</c:v>
                </c:pt>
                <c:pt idx="3">
                  <c:v>Smoking During Pregnancy</c:v>
                </c:pt>
                <c:pt idx="4">
                  <c:v>Breastfeeding</c:v>
                </c:pt>
                <c:pt idx="5">
                  <c:v>Immunizations</c:v>
                </c:pt>
              </c:strCache>
            </c:strRef>
          </c:cat>
          <c:val>
            <c:numRef>
              <c:f>'Question 7'!$H$4:$H$9</c:f>
              <c:numCache>
                <c:formatCode>0.00</c:formatCode>
                <c:ptCount val="6"/>
                <c:pt idx="0">
                  <c:v>4.5</c:v>
                </c:pt>
                <c:pt idx="1">
                  <c:v>3.91</c:v>
                </c:pt>
                <c:pt idx="2">
                  <c:v>4.18</c:v>
                </c:pt>
                <c:pt idx="3">
                  <c:v>4.21</c:v>
                </c:pt>
                <c:pt idx="4">
                  <c:v>3.97</c:v>
                </c:pt>
                <c:pt idx="5">
                  <c:v>4.41</c:v>
                </c:pt>
              </c:numCache>
            </c:numRef>
          </c:val>
        </c:ser>
        <c:dLbls>
          <c:showLegendKey val="0"/>
          <c:showVal val="0"/>
          <c:showCatName val="0"/>
          <c:showSerName val="0"/>
          <c:showPercent val="0"/>
          <c:showBubbleSize val="0"/>
        </c:dLbls>
        <c:gapWidth val="68"/>
        <c:axId val="246553168"/>
        <c:axId val="246551600"/>
      </c:barChart>
      <c:catAx>
        <c:axId val="246553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551600"/>
        <c:crosses val="autoZero"/>
        <c:auto val="1"/>
        <c:lblAlgn val="ctr"/>
        <c:lblOffset val="100"/>
        <c:noMultiLvlLbl val="0"/>
      </c:catAx>
      <c:valAx>
        <c:axId val="246551600"/>
        <c:scaling>
          <c:orientation val="minMax"/>
          <c:min val="0"/>
        </c:scaling>
        <c:delete val="1"/>
        <c:axPos val="t"/>
        <c:numFmt formatCode="0.00" sourceLinked="1"/>
        <c:majorTickMark val="out"/>
        <c:minorTickMark val="none"/>
        <c:tickLblPos val="nextTo"/>
        <c:crossAx val="24655316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dirty="0" smtClean="0"/>
              <a:t>How High </a:t>
            </a:r>
            <a:r>
              <a:rPr lang="en-US" sz="1800" dirty="0"/>
              <a:t>of a </a:t>
            </a:r>
            <a:r>
              <a:rPr lang="en-US" sz="1800" dirty="0" smtClean="0"/>
              <a:t>Priority </a:t>
            </a:r>
            <a:r>
              <a:rPr lang="en-US" sz="1800" dirty="0"/>
              <a:t>is </a:t>
            </a:r>
            <a:r>
              <a:rPr lang="en-US" sz="1800" dirty="0" smtClean="0"/>
              <a:t>Each </a:t>
            </a:r>
            <a:r>
              <a:rPr lang="en-US" sz="1800" dirty="0"/>
              <a:t>I</a:t>
            </a:r>
            <a:r>
              <a:rPr lang="en-US" sz="1800" dirty="0" smtClean="0"/>
              <a:t>ssue </a:t>
            </a:r>
            <a:r>
              <a:rPr lang="en-US" sz="1800" dirty="0"/>
              <a:t>R</a:t>
            </a:r>
            <a:r>
              <a:rPr lang="en-US" sz="1800" dirty="0" smtClean="0"/>
              <a:t>elated </a:t>
            </a:r>
            <a:r>
              <a:rPr lang="en-US" sz="1800" dirty="0"/>
              <a:t>to </a:t>
            </a:r>
            <a:r>
              <a:rPr lang="en-US" sz="1800" dirty="0" smtClean="0"/>
              <a:t>Maternal and</a:t>
            </a:r>
            <a:r>
              <a:rPr lang="en-US" sz="1800" baseline="0" dirty="0" smtClean="0"/>
              <a:t> Child Health</a:t>
            </a:r>
            <a:r>
              <a:rPr lang="en-US" sz="1800" dirty="0"/>
              <a:t> for Cowley County? </a:t>
            </a:r>
            <a:r>
              <a:rPr lang="en-US" sz="1800" dirty="0" smtClean="0"/>
              <a:t/>
            </a:r>
            <a:br>
              <a:rPr lang="en-US" sz="1800" dirty="0" smtClean="0"/>
            </a:br>
            <a:r>
              <a:rPr lang="en-US" sz="1800" b="0" dirty="0" smtClean="0"/>
              <a:t>(</a:t>
            </a:r>
            <a:r>
              <a:rPr lang="en-US" sz="1800" b="0" dirty="0"/>
              <a:t>Agree or Strongly Agree</a:t>
            </a:r>
            <a:r>
              <a:rPr lang="en-US" sz="1800" b="0" baseline="0" dirty="0"/>
              <a:t>)</a:t>
            </a:r>
            <a:endParaRPr lang="en-US" sz="1800" b="0" dirty="0"/>
          </a:p>
        </c:rich>
      </c:tx>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spPr>
              <a:noFill/>
              <a:ln w="25400">
                <a:noFill/>
              </a:ln>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7'!$A$4:$A$9</c:f>
              <c:strCache>
                <c:ptCount val="6"/>
                <c:pt idx="0">
                  <c:v>Adequate Prenatal Care</c:v>
                </c:pt>
                <c:pt idx="1">
                  <c:v>Infant Mortality</c:v>
                </c:pt>
                <c:pt idx="2">
                  <c:v>Teen Pregnancy</c:v>
                </c:pt>
                <c:pt idx="3">
                  <c:v>Smoking During Pregnancy</c:v>
                </c:pt>
                <c:pt idx="4">
                  <c:v>Breastfeeding</c:v>
                </c:pt>
                <c:pt idx="5">
                  <c:v>Immunizations</c:v>
                </c:pt>
              </c:strCache>
            </c:strRef>
          </c:cat>
          <c:val>
            <c:numRef>
              <c:f>'Question 7'!$K$4:$K$9</c:f>
              <c:numCache>
                <c:formatCode>0.0%</c:formatCode>
                <c:ptCount val="6"/>
                <c:pt idx="0">
                  <c:v>0.91176470588235292</c:v>
                </c:pt>
                <c:pt idx="1">
                  <c:v>0.63636363636363635</c:v>
                </c:pt>
                <c:pt idx="2">
                  <c:v>0.8529411764705882</c:v>
                </c:pt>
                <c:pt idx="3">
                  <c:v>0.70588235294117652</c:v>
                </c:pt>
                <c:pt idx="4">
                  <c:v>0.6470588235294118</c:v>
                </c:pt>
                <c:pt idx="5">
                  <c:v>0.8529411764705882</c:v>
                </c:pt>
              </c:numCache>
            </c:numRef>
          </c:val>
        </c:ser>
        <c:dLbls>
          <c:showLegendKey val="0"/>
          <c:showVal val="0"/>
          <c:showCatName val="0"/>
          <c:showSerName val="0"/>
          <c:showPercent val="0"/>
          <c:showBubbleSize val="0"/>
        </c:dLbls>
        <c:gapWidth val="68"/>
        <c:axId val="246550816"/>
        <c:axId val="246547288"/>
      </c:barChart>
      <c:catAx>
        <c:axId val="246550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547288"/>
        <c:crosses val="autoZero"/>
        <c:auto val="1"/>
        <c:lblAlgn val="ctr"/>
        <c:lblOffset val="100"/>
        <c:noMultiLvlLbl val="0"/>
      </c:catAx>
      <c:valAx>
        <c:axId val="246547288"/>
        <c:scaling>
          <c:orientation val="minMax"/>
        </c:scaling>
        <c:delete val="1"/>
        <c:axPos val="t"/>
        <c:numFmt formatCode="0.0%" sourceLinked="1"/>
        <c:majorTickMark val="out"/>
        <c:minorTickMark val="none"/>
        <c:tickLblPos val="nextTo"/>
        <c:crossAx val="24655081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a:t>Which statement best describes what you think the priorities should be going forward?</a:t>
            </a:r>
          </a:p>
        </c:rich>
      </c:tx>
      <c:layout/>
      <c:overlay val="0"/>
      <c:spPr>
        <a:noFill/>
        <a:ln w="25400">
          <a:noFill/>
        </a:ln>
      </c:spPr>
    </c:title>
    <c:autoTitleDeleted val="0"/>
    <c:plotArea>
      <c:layout/>
      <c:barChart>
        <c:barDir val="bar"/>
        <c:grouping val="clustered"/>
        <c:varyColors val="0"/>
        <c:ser>
          <c:idx val="0"/>
          <c:order val="0"/>
          <c:spPr>
            <a:solidFill>
              <a:srgbClr val="2E75B6"/>
            </a:solidFill>
            <a:ln w="25400">
              <a:noFill/>
            </a:ln>
          </c:spPr>
          <c:invertIfNegative val="0"/>
          <c:dPt>
            <c:idx val="0"/>
            <c:invertIfNegative val="0"/>
            <c:bubble3D val="0"/>
          </c:dPt>
          <c:dLbls>
            <c:dLbl>
              <c:idx val="3"/>
              <c:numFmt formatCode="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dLbl>
            <c:dLbl>
              <c:idx val="5"/>
              <c:numFmt formatCode="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dLbl>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'Question 8'!$A$4:$A$9</c:f>
              <c:strCache>
                <c:ptCount val="6"/>
                <c:pt idx="0">
                  <c:v>Keep the current priorities and continue to work on them</c:v>
                </c:pt>
                <c:pt idx="1">
                  <c:v>Keep the current priorities but refine/change strategies or objectives under those priorities, as needed</c:v>
                </c:pt>
                <c:pt idx="2">
                  <c:v>Refine or update the current priorities themselves</c:v>
                </c:pt>
                <c:pt idx="3">
                  <c:v>Add an additional priority</c:v>
                </c:pt>
                <c:pt idx="4">
                  <c:v>Make the priorities more specific</c:v>
                </c:pt>
                <c:pt idx="5">
                  <c:v>Start from a "blank slate" and consider new priorities</c:v>
                </c:pt>
              </c:strCache>
            </c:strRef>
          </c:cat>
          <c:val>
            <c:numRef>
              <c:f>'Question 8'!$C$4:$C$9</c:f>
              <c:numCache>
                <c:formatCode>0.0%</c:formatCode>
                <c:ptCount val="6"/>
                <c:pt idx="0">
                  <c:v>0.121</c:v>
                </c:pt>
                <c:pt idx="1">
                  <c:v>0.54500000000000004</c:v>
                </c:pt>
                <c:pt idx="2">
                  <c:v>0.24199999999999999</c:v>
                </c:pt>
                <c:pt idx="3">
                  <c:v>0</c:v>
                </c:pt>
                <c:pt idx="4">
                  <c:v>0.182</c:v>
                </c:pt>
                <c:pt idx="5">
                  <c:v>0</c:v>
                </c:pt>
              </c:numCache>
            </c:numRef>
          </c:val>
        </c:ser>
        <c:dLbls>
          <c:showLegendKey val="0"/>
          <c:showVal val="0"/>
          <c:showCatName val="0"/>
          <c:showSerName val="0"/>
          <c:showPercent val="0"/>
          <c:showBubbleSize val="0"/>
        </c:dLbls>
        <c:gapWidth val="68"/>
        <c:axId val="246548856"/>
        <c:axId val="246552776"/>
      </c:barChart>
      <c:catAx>
        <c:axId val="246548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46552776"/>
        <c:crosses val="autoZero"/>
        <c:auto val="1"/>
        <c:lblAlgn val="ctr"/>
        <c:lblOffset val="100"/>
        <c:noMultiLvlLbl val="0"/>
      </c:catAx>
      <c:valAx>
        <c:axId val="246552776"/>
        <c:scaling>
          <c:orientation val="minMax"/>
          <c:max val="1"/>
        </c:scaling>
        <c:delete val="1"/>
        <c:axPos val="t"/>
        <c:numFmt formatCode="0.0%" sourceLinked="1"/>
        <c:majorTickMark val="out"/>
        <c:minorTickMark val="none"/>
        <c:tickLblPos val="nextTo"/>
        <c:crossAx val="24654885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dirty="0">
                <a:latin typeface="Trebuchet MS" panose="020B0603020202020204" pitchFamily="34" charset="0"/>
              </a:rPr>
              <a:t>Median Family Income</a:t>
            </a:r>
          </a:p>
        </c:rich>
      </c:tx>
      <c:layout>
        <c:manualLayout>
          <c:xMode val="edge"/>
          <c:yMode val="edge"/>
          <c:x val="0.28074718090794204"/>
          <c:y val="1.1737126609173852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57582385535142"/>
          <c:y val="9.8400981127359066E-2"/>
          <c:w val="0.86453205502090014"/>
          <c:h val="0.75287714035745534"/>
        </c:manualLayout>
      </c:layout>
      <c:barChart>
        <c:barDir val="col"/>
        <c:grouping val="clustered"/>
        <c:varyColors val="0"/>
        <c:ser>
          <c:idx val="0"/>
          <c:order val="0"/>
          <c:tx>
            <c:strRef>
              <c:f>Income_Pov_Ed!$C$10</c:f>
              <c:strCache>
                <c:ptCount val="1"/>
                <c:pt idx="0">
                  <c:v>Median Family Income</c:v>
                </c:pt>
              </c:strCache>
            </c:strRef>
          </c:tx>
          <c:spPr>
            <a:solidFill>
              <a:schemeClr val="accent4"/>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Income_Pov_Ed!$B$11:$B$21</c:f>
              <c:strCache>
                <c:ptCount val="5"/>
                <c:pt idx="0">
                  <c:v>Kansas</c:v>
                </c:pt>
                <c:pt idx="1">
                  <c:v>Cowley County</c:v>
                </c:pt>
                <c:pt idx="2">
                  <c:v>Arkansas City</c:v>
                </c:pt>
                <c:pt idx="3">
                  <c:v>Udall</c:v>
                </c:pt>
                <c:pt idx="4">
                  <c:v>Winfield</c:v>
                </c:pt>
              </c:strCache>
            </c:strRef>
          </c:cat>
          <c:val>
            <c:numRef>
              <c:f>Income_Pov_Ed!$C$11:$C$21</c:f>
              <c:numCache>
                <c:formatCode>_("$"* #,##0_);_("$"* \(#,##0\);_("$"* "-"??_);_(@_)</c:formatCode>
                <c:ptCount val="5"/>
                <c:pt idx="0">
                  <c:v>65804</c:v>
                </c:pt>
                <c:pt idx="1">
                  <c:v>53168</c:v>
                </c:pt>
                <c:pt idx="2">
                  <c:v>44150</c:v>
                </c:pt>
                <c:pt idx="3">
                  <c:v>51250</c:v>
                </c:pt>
                <c:pt idx="4">
                  <c:v>55117</c:v>
                </c:pt>
              </c:numCache>
            </c:numRef>
          </c:val>
        </c:ser>
        <c:dLbls>
          <c:showLegendKey val="0"/>
          <c:showVal val="0"/>
          <c:showCatName val="0"/>
          <c:showSerName val="0"/>
          <c:showPercent val="0"/>
          <c:showBubbleSize val="0"/>
        </c:dLbls>
        <c:gapWidth val="70"/>
        <c:overlap val="-27"/>
        <c:axId val="339475192"/>
        <c:axId val="339476368"/>
      </c:barChart>
      <c:catAx>
        <c:axId val="33947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339476368"/>
        <c:crosses val="autoZero"/>
        <c:auto val="1"/>
        <c:lblAlgn val="ctr"/>
        <c:lblOffset val="100"/>
        <c:noMultiLvlLbl val="0"/>
      </c:catAx>
      <c:valAx>
        <c:axId val="3394763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475192"/>
        <c:crosses val="autoZero"/>
        <c:crossBetween val="between"/>
      </c:valAx>
      <c:spPr>
        <a:noFill/>
        <a:ln>
          <a:solidFill>
            <a:schemeClr val="tx1">
              <a:lumMod val="15000"/>
              <a:lumOff val="85000"/>
            </a:schemeClr>
          </a:solid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75000"/>
                    <a:lumOff val="25000"/>
                  </a:schemeClr>
                </a:solidFill>
                <a:latin typeface="+mn-lt"/>
                <a:ea typeface="+mn-ea"/>
                <a:cs typeface="+mn-cs"/>
              </a:defRPr>
            </a:pPr>
            <a:r>
              <a:rPr lang="en-US" sz="2800" b="1" dirty="0">
                <a:solidFill>
                  <a:schemeClr val="tx1">
                    <a:lumMod val="65000"/>
                    <a:lumOff val="35000"/>
                  </a:schemeClr>
                </a:solidFill>
                <a:latin typeface="Trebuchet MS" panose="020B0603020202020204" pitchFamily="34" charset="0"/>
              </a:rPr>
              <a:t>Percent</a:t>
            </a:r>
            <a:r>
              <a:rPr lang="en-US" sz="2800" b="1" dirty="0">
                <a:solidFill>
                  <a:schemeClr val="tx1">
                    <a:lumMod val="75000"/>
                    <a:lumOff val="25000"/>
                  </a:schemeClr>
                </a:solidFill>
                <a:latin typeface="Trebuchet MS" panose="020B0603020202020204" pitchFamily="34" charset="0"/>
              </a:rPr>
              <a:t> </a:t>
            </a:r>
            <a:r>
              <a:rPr lang="en-US" sz="2800" b="1" dirty="0">
                <a:solidFill>
                  <a:schemeClr val="tx1">
                    <a:lumMod val="65000"/>
                    <a:lumOff val="35000"/>
                  </a:schemeClr>
                </a:solidFill>
                <a:latin typeface="Trebuchet MS" panose="020B0603020202020204" pitchFamily="34" charset="0"/>
              </a:rPr>
              <a:t>Below Poverty</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7.2668416447944001E-2"/>
          <c:y val="0.12186218309802982"/>
          <c:w val="0.90926424127539629"/>
          <c:h val="0.74098110048756138"/>
        </c:manualLayout>
      </c:layout>
      <c:barChart>
        <c:barDir val="col"/>
        <c:grouping val="clustered"/>
        <c:varyColors val="0"/>
        <c:ser>
          <c:idx val="0"/>
          <c:order val="0"/>
          <c:tx>
            <c:strRef>
              <c:f>Income_Pov_Ed!$F$10</c:f>
              <c:strCache>
                <c:ptCount val="1"/>
                <c:pt idx="0">
                  <c:v>Below Poverty</c:v>
                </c:pt>
              </c:strCache>
            </c:strRef>
          </c:tx>
          <c:spPr>
            <a:solidFill>
              <a:schemeClr val="accent4"/>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Income_Pov_Ed!$B$11:$B$21</c:f>
              <c:strCache>
                <c:ptCount val="5"/>
                <c:pt idx="0">
                  <c:v>Kansas</c:v>
                </c:pt>
                <c:pt idx="1">
                  <c:v>Cowley County</c:v>
                </c:pt>
                <c:pt idx="2">
                  <c:v>Arkansas City</c:v>
                </c:pt>
                <c:pt idx="3">
                  <c:v>Udall</c:v>
                </c:pt>
                <c:pt idx="4">
                  <c:v>Winfield</c:v>
                </c:pt>
              </c:strCache>
            </c:strRef>
          </c:cat>
          <c:val>
            <c:numRef>
              <c:f>Income_Pov_Ed!$F$11:$F$21</c:f>
              <c:numCache>
                <c:formatCode>0%</c:formatCode>
                <c:ptCount val="5"/>
                <c:pt idx="0">
                  <c:v>0.13800000000000001</c:v>
                </c:pt>
                <c:pt idx="1">
                  <c:v>0.17599999999999999</c:v>
                </c:pt>
                <c:pt idx="2">
                  <c:v>0.24399999999999999</c:v>
                </c:pt>
                <c:pt idx="3">
                  <c:v>0.17799999999999999</c:v>
                </c:pt>
                <c:pt idx="4">
                  <c:v>0.18099999999999999</c:v>
                </c:pt>
              </c:numCache>
            </c:numRef>
          </c:val>
        </c:ser>
        <c:dLbls>
          <c:showLegendKey val="0"/>
          <c:showVal val="0"/>
          <c:showCatName val="0"/>
          <c:showSerName val="0"/>
          <c:showPercent val="0"/>
          <c:showBubbleSize val="0"/>
        </c:dLbls>
        <c:gapWidth val="70"/>
        <c:overlap val="-27"/>
        <c:axId val="339474408"/>
        <c:axId val="339477936"/>
      </c:barChart>
      <c:catAx>
        <c:axId val="3394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339477936"/>
        <c:crosses val="autoZero"/>
        <c:auto val="1"/>
        <c:lblAlgn val="ctr"/>
        <c:lblOffset val="100"/>
        <c:noMultiLvlLbl val="0"/>
      </c:catAx>
      <c:valAx>
        <c:axId val="339477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474408"/>
        <c:crosses val="autoZero"/>
        <c:crossBetween val="between"/>
      </c:valAx>
      <c:spPr>
        <a:noFill/>
        <a:ln>
          <a:solidFill>
            <a:sysClr val="window" lastClr="FFFFFF">
              <a:lumMod val="75000"/>
            </a:sysClr>
          </a:solid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75000"/>
                    <a:lumOff val="25000"/>
                  </a:schemeClr>
                </a:solidFill>
                <a:latin typeface="+mn-lt"/>
                <a:ea typeface="+mn-ea"/>
                <a:cs typeface="+mn-cs"/>
              </a:defRPr>
            </a:pPr>
            <a:r>
              <a:rPr lang="en-US" sz="2800" baseline="0" dirty="0">
                <a:solidFill>
                  <a:schemeClr val="tx1">
                    <a:lumMod val="65000"/>
                    <a:lumOff val="35000"/>
                  </a:schemeClr>
                </a:solidFill>
                <a:latin typeface="Trebuchet MS" panose="020B0603020202020204" pitchFamily="34" charset="0"/>
              </a:rPr>
              <a:t>Unemployment</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7.1282152230971133E-2"/>
          <c:y val="0.11116094863142108"/>
          <c:w val="0.90094006999125109"/>
          <c:h val="0.75246578552680909"/>
        </c:manualLayout>
      </c:layout>
      <c:barChart>
        <c:barDir val="col"/>
        <c:grouping val="clustered"/>
        <c:varyColors val="0"/>
        <c:ser>
          <c:idx val="0"/>
          <c:order val="0"/>
          <c:tx>
            <c:strRef>
              <c:f>Income_Pov_Ed!$H$3</c:f>
              <c:strCache>
                <c:ptCount val="1"/>
                <c:pt idx="0">
                  <c:v>Unemployment</c:v>
                </c:pt>
              </c:strCache>
            </c:strRef>
          </c:tx>
          <c:spPr>
            <a:solidFill>
              <a:schemeClr val="accent4"/>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5"/>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Income_Pov_Ed!$B$4:$B$8</c:f>
              <c:strCache>
                <c:ptCount val="5"/>
                <c:pt idx="0">
                  <c:v>Kansas</c:v>
                </c:pt>
                <c:pt idx="1">
                  <c:v>Cowley</c:v>
                </c:pt>
                <c:pt idx="2">
                  <c:v>Harvey</c:v>
                </c:pt>
                <c:pt idx="3">
                  <c:v>Montgomery</c:v>
                </c:pt>
                <c:pt idx="4">
                  <c:v>Sumner</c:v>
                </c:pt>
              </c:strCache>
            </c:strRef>
          </c:cat>
          <c:val>
            <c:numRef>
              <c:f>Income_Pov_Ed!$H$4:$H$8</c:f>
              <c:numCache>
                <c:formatCode>0.00%</c:formatCode>
                <c:ptCount val="5"/>
                <c:pt idx="0">
                  <c:v>4.4999999999999998E-2</c:v>
                </c:pt>
                <c:pt idx="1">
                  <c:v>4.5999999999999999E-2</c:v>
                </c:pt>
                <c:pt idx="2">
                  <c:v>4.2000000000000003E-2</c:v>
                </c:pt>
                <c:pt idx="3">
                  <c:v>5.8000000000000003E-2</c:v>
                </c:pt>
                <c:pt idx="4">
                  <c:v>4.8000000000000001E-2</c:v>
                </c:pt>
              </c:numCache>
            </c:numRef>
          </c:val>
        </c:ser>
        <c:dLbls>
          <c:showLegendKey val="0"/>
          <c:showVal val="0"/>
          <c:showCatName val="0"/>
          <c:showSerName val="0"/>
          <c:showPercent val="0"/>
          <c:showBubbleSize val="0"/>
        </c:dLbls>
        <c:gapWidth val="56"/>
        <c:overlap val="-27"/>
        <c:axId val="339473624"/>
        <c:axId val="339475976"/>
      </c:barChart>
      <c:catAx>
        <c:axId val="33947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9475976"/>
        <c:crosses val="autoZero"/>
        <c:auto val="1"/>
        <c:lblAlgn val="ctr"/>
        <c:lblOffset val="100"/>
        <c:noMultiLvlLbl val="0"/>
      </c:catAx>
      <c:valAx>
        <c:axId val="339475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9473624"/>
        <c:crosses val="autoZero"/>
        <c:crossBetween val="between"/>
      </c:valAx>
      <c:spPr>
        <a:noFill/>
        <a:ln>
          <a:solidFill>
            <a:schemeClr val="tx1">
              <a:lumMod val="15000"/>
              <a:lumOff val="85000"/>
            </a:schemeClr>
          </a:solid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3.xml.rels><?xml version="1.0" encoding="UTF-8" standalone="yes"?>
<Relationships xmlns="http://schemas.openxmlformats.org/package/2006/relationships"><Relationship Id="rId1" Type="http://schemas.openxmlformats.org/officeDocument/2006/relationships/image" Target="../media/image2.png"/></Relationships>
</file>

<file path=ppt/drawings/_rels/drawing14.xml.rels><?xml version="1.0" encoding="UTF-8" standalone="yes"?>
<Relationships xmlns="http://schemas.openxmlformats.org/package/2006/relationships"><Relationship Id="rId1" Type="http://schemas.openxmlformats.org/officeDocument/2006/relationships/image" Target="../media/image2.png"/></Relationships>
</file>

<file path=ppt/drawings/_rels/drawing15.xml.rels><?xml version="1.0" encoding="UTF-8" standalone="yes"?>
<Relationships xmlns="http://schemas.openxmlformats.org/package/2006/relationships"><Relationship Id="rId1" Type="http://schemas.openxmlformats.org/officeDocument/2006/relationships/image" Target="../media/image2.png"/></Relationships>
</file>

<file path=ppt/drawings/_rels/drawing16.xml.rels><?xml version="1.0" encoding="UTF-8" standalone="yes"?>
<Relationships xmlns="http://schemas.openxmlformats.org/package/2006/relationships"><Relationship Id="rId1" Type="http://schemas.openxmlformats.org/officeDocument/2006/relationships/image" Target="../media/image2.png"/></Relationships>
</file>

<file path=ppt/drawings/_rels/drawing17.xml.rels><?xml version="1.0" encoding="UTF-8" standalone="yes"?>
<Relationships xmlns="http://schemas.openxmlformats.org/package/2006/relationships"><Relationship Id="rId1" Type="http://schemas.openxmlformats.org/officeDocument/2006/relationships/image" Target="../media/image2.png"/></Relationships>
</file>

<file path=ppt/drawings/_rels/drawing19.xml.rels><?xml version="1.0" encoding="UTF-8" standalone="yes"?>
<Relationships xmlns="http://schemas.openxmlformats.org/package/2006/relationships"><Relationship Id="rId1" Type="http://schemas.openxmlformats.org/officeDocument/2006/relationships/image" Target="../media/image2.png"/></Relationships>
</file>

<file path=ppt/drawings/_rels/drawing2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2.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3.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4.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5.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8.xml.rels><?xml version="1.0" encoding="UTF-8" standalone="yes"?>
<Relationships xmlns="http://schemas.openxmlformats.org/package/2006/relationships"><Relationship Id="rId1" Type="http://schemas.openxmlformats.org/officeDocument/2006/relationships/image" Target="../media/image4.png"/></Relationships>
</file>

<file path=ppt/drawings/_rels/drawing29.xml.rels><?xml version="1.0" encoding="UTF-8" standalone="yes"?>
<Relationships xmlns="http://schemas.openxmlformats.org/package/2006/relationships"><Relationship Id="rId1" Type="http://schemas.openxmlformats.org/officeDocument/2006/relationships/image" Target="../media/image2.png"/></Relationships>
</file>

<file path=ppt/drawings/_rels/drawing30.xml.rels><?xml version="1.0" encoding="UTF-8" standalone="yes"?>
<Relationships xmlns="http://schemas.openxmlformats.org/package/2006/relationships"><Relationship Id="rId1" Type="http://schemas.openxmlformats.org/officeDocument/2006/relationships/image" Target="../media/image2.png"/></Relationships>
</file>

<file path=ppt/drawings/_rels/drawing32.xml.rels><?xml version="1.0" encoding="UTF-8" standalone="yes"?>
<Relationships xmlns="http://schemas.openxmlformats.org/package/2006/relationships"><Relationship Id="rId1" Type="http://schemas.openxmlformats.org/officeDocument/2006/relationships/image" Target="../media/image2.png"/></Relationships>
</file>

<file path=ppt/drawings/_rels/drawing33.xml.rels><?xml version="1.0" encoding="UTF-8" standalone="yes"?>
<Relationships xmlns="http://schemas.openxmlformats.org/package/2006/relationships"><Relationship Id="rId1" Type="http://schemas.openxmlformats.org/officeDocument/2006/relationships/image" Target="../media/image2.png"/></Relationships>
</file>

<file path=ppt/drawings/_rels/drawing36.xml.rels><?xml version="1.0" encoding="UTF-8" standalone="yes"?>
<Relationships xmlns="http://schemas.openxmlformats.org/package/2006/relationships"><Relationship Id="rId1" Type="http://schemas.openxmlformats.org/officeDocument/2006/relationships/image" Target="../media/image5.png"/></Relationships>
</file>

<file path=ppt/drawings/_rels/drawing38.xml.rels><?xml version="1.0" encoding="UTF-8" standalone="yes"?>
<Relationships xmlns="http://schemas.openxmlformats.org/package/2006/relationships"><Relationship Id="rId1" Type="http://schemas.openxmlformats.org/officeDocument/2006/relationships/image" Target="../media/image6.png"/></Relationships>
</file>

<file path=ppt/drawings/_rels/drawing39.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2.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3.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4.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5.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6.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0.68773</cdr:x>
      <cdr:y>0.95302</cdr:y>
    </cdr:from>
    <cdr:to>
      <cdr:x>1</cdr:x>
      <cdr:y>0.99515</cdr:y>
    </cdr:to>
    <cdr:sp macro="" textlink="">
      <cdr:nvSpPr>
        <cdr:cNvPr id="2" name="TextBox 1"/>
        <cdr:cNvSpPr txBox="1"/>
      </cdr:nvSpPr>
      <cdr:spPr>
        <a:xfrm xmlns:a="http://schemas.openxmlformats.org/drawingml/2006/main">
          <a:off x="5659743" y="6100069"/>
          <a:ext cx="2569857" cy="26966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800" dirty="0">
              <a:solidFill>
                <a:schemeClr val="bg1">
                  <a:lumMod val="50000"/>
                </a:schemeClr>
              </a:solidFill>
              <a:latin typeface="Trebuchet MS" panose="020B0603020202020204" pitchFamily="34" charset="0"/>
            </a:rPr>
            <a:t>2010-2014</a:t>
          </a:r>
          <a:r>
            <a:rPr lang="en-US" sz="800" baseline="0" dirty="0">
              <a:solidFill>
                <a:schemeClr val="bg1">
                  <a:lumMod val="50000"/>
                </a:schemeClr>
              </a:solidFill>
              <a:latin typeface="Trebuchet MS" panose="020B0603020202020204" pitchFamily="34" charset="0"/>
            </a:rPr>
            <a:t> American Community Survey</a:t>
          </a:r>
          <a:endParaRPr lang="en-US" sz="800" dirty="0">
            <a:solidFill>
              <a:schemeClr val="bg1">
                <a:lumMod val="50000"/>
              </a:schemeClr>
            </a:solidFill>
            <a:latin typeface="Trebuchet MS" panose="020B0603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0.73192</cdr:x>
      <cdr:y>0.95492</cdr:y>
    </cdr:from>
    <cdr:to>
      <cdr:x>1</cdr:x>
      <cdr:y>0.99663</cdr:y>
    </cdr:to>
    <cdr:sp macro="" textlink="">
      <cdr:nvSpPr>
        <cdr:cNvPr id="2" name="TextBox 1"/>
        <cdr:cNvSpPr txBox="1"/>
      </cdr:nvSpPr>
      <cdr:spPr>
        <a:xfrm xmlns:a="http://schemas.openxmlformats.org/drawingml/2006/main">
          <a:off x="6023409" y="6112270"/>
          <a:ext cx="2206191" cy="26697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latin typeface="Trebuchet MS" panose="020B0603020202020204" pitchFamily="34" charset="0"/>
            </a:rPr>
            <a:t>2010-2014</a:t>
          </a:r>
          <a:r>
            <a:rPr lang="en-US" sz="800" baseline="0" dirty="0">
              <a:solidFill>
                <a:schemeClr val="bg1">
                  <a:lumMod val="50000"/>
                </a:schemeClr>
              </a:solidFill>
              <a:latin typeface="Trebuchet MS" panose="020B0603020202020204" pitchFamily="34" charset="0"/>
            </a:rPr>
            <a:t> American Community Survey</a:t>
          </a:r>
          <a:endParaRPr lang="en-US" sz="800" dirty="0">
            <a:solidFill>
              <a:schemeClr val="bg1">
                <a:lumMod val="50000"/>
              </a:schemeClr>
            </a:solidFill>
            <a:latin typeface="Trebuchet MS" panose="020B0603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0.63262</cdr:x>
      <cdr:y>0.96181</cdr:y>
    </cdr:from>
    <cdr:to>
      <cdr:x>0.98816</cdr:x>
      <cdr:y>0.99628</cdr:y>
    </cdr:to>
    <cdr:sp macro="" textlink="">
      <cdr:nvSpPr>
        <cdr:cNvPr id="2" name="TextBox 1"/>
        <cdr:cNvSpPr txBox="1"/>
      </cdr:nvSpPr>
      <cdr:spPr>
        <a:xfrm xmlns:a="http://schemas.openxmlformats.org/drawingml/2006/main">
          <a:off x="5540686" y="6206494"/>
          <a:ext cx="3113903" cy="222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Trebuchet MS" panose="020B0603020202020204" pitchFamily="34" charset="0"/>
          </a:endParaRPr>
        </a:p>
      </cdr:txBody>
    </cdr:sp>
  </cdr:relSizeAnchor>
  <cdr:relSizeAnchor xmlns:cdr="http://schemas.openxmlformats.org/drawingml/2006/chartDrawing">
    <cdr:from>
      <cdr:x>0.66787</cdr:x>
      <cdr:y>0.96193</cdr:y>
    </cdr:from>
    <cdr:to>
      <cdr:x>0.98628</cdr:x>
      <cdr:y>0.98735</cdr:y>
    </cdr:to>
    <cdr:sp macro="" textlink="">
      <cdr:nvSpPr>
        <cdr:cNvPr id="3" name="TextBox 2"/>
        <cdr:cNvSpPr txBox="1"/>
      </cdr:nvSpPr>
      <cdr:spPr>
        <a:xfrm xmlns:a="http://schemas.openxmlformats.org/drawingml/2006/main">
          <a:off x="5849363" y="6207221"/>
          <a:ext cx="2788750" cy="164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2013</a:t>
          </a:r>
          <a:endParaRPr lang="en-US" sz="800" dirty="0">
            <a:solidFill>
              <a:schemeClr val="bg1">
                <a:lumMod val="50000"/>
              </a:schemeClr>
            </a:solidFill>
            <a:latin typeface="Trebuchet MS" panose="020B0603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0.67989</cdr:x>
      <cdr:y>0.96095</cdr:y>
    </cdr:from>
    <cdr:to>
      <cdr:x>1</cdr:x>
      <cdr:y>0.99669</cdr:y>
    </cdr:to>
    <cdr:sp macro="" textlink="">
      <cdr:nvSpPr>
        <cdr:cNvPr id="2" name="TextBox 1"/>
        <cdr:cNvSpPr txBox="1"/>
      </cdr:nvSpPr>
      <cdr:spPr>
        <a:xfrm xmlns:a="http://schemas.openxmlformats.org/drawingml/2006/main">
          <a:off x="5595210" y="6150879"/>
          <a:ext cx="2634390" cy="2287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2013</a:t>
          </a:r>
          <a:endParaRPr lang="en-US" sz="800" dirty="0">
            <a:solidFill>
              <a:schemeClr val="bg1">
                <a:lumMod val="50000"/>
              </a:schemeClr>
            </a:solidFill>
            <a:latin typeface="Trebuchet MS" panose="020B0603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0.69782</cdr:x>
      <cdr:y>0.96002</cdr:y>
    </cdr:from>
    <cdr:to>
      <cdr:x>0.9838</cdr:x>
      <cdr:y>0.99308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42749" y="6144896"/>
          <a:ext cx="2353501" cy="211610"/>
        </a:xfrm>
        <a:prstGeom xmlns:a="http://schemas.openxmlformats.org/drawingml/2006/main" prst="rect">
          <a:avLst/>
        </a:prstGeom>
      </cdr:spPr>
    </cdr:pic>
  </cdr:relSizeAnchor>
</c:userShapes>
</file>

<file path=ppt/drawings/drawing14.xml><?xml version="1.0" encoding="utf-8"?>
<c:userShapes xmlns:c="http://schemas.openxmlformats.org/drawingml/2006/chart">
  <cdr:relSizeAnchor xmlns:cdr="http://schemas.openxmlformats.org/drawingml/2006/chartDrawing">
    <cdr:from>
      <cdr:x>0.70173</cdr:x>
      <cdr:y>0.95863</cdr:y>
    </cdr:from>
    <cdr:to>
      <cdr:x>0.98782</cdr:x>
      <cdr:y>0.9917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74939" y="6136011"/>
          <a:ext cx="2354406" cy="211675"/>
        </a:xfrm>
        <a:prstGeom xmlns:a="http://schemas.openxmlformats.org/drawingml/2006/main" prst="rect">
          <a:avLst/>
        </a:prstGeom>
      </cdr:spPr>
    </cdr:pic>
  </cdr:relSizeAnchor>
</c:userShapes>
</file>

<file path=ppt/drawings/drawing15.xml><?xml version="1.0" encoding="utf-8"?>
<c:userShapes xmlns:c="http://schemas.openxmlformats.org/drawingml/2006/chart">
  <cdr:relSizeAnchor xmlns:cdr="http://schemas.openxmlformats.org/drawingml/2006/chartDrawing">
    <cdr:from>
      <cdr:x>0.67071</cdr:x>
      <cdr:y>0.95618</cdr:y>
    </cdr:from>
    <cdr:to>
      <cdr:x>0.9568</cdr:x>
      <cdr:y>0.98925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74305" y="6170141"/>
          <a:ext cx="2505673" cy="213378"/>
        </a:xfrm>
        <a:prstGeom xmlns:a="http://schemas.openxmlformats.org/drawingml/2006/main" prst="rect">
          <a:avLst/>
        </a:prstGeom>
      </cdr:spPr>
    </cdr:pic>
  </cdr:relSizeAnchor>
</c:userShapes>
</file>

<file path=ppt/drawings/drawing16.xml><?xml version="1.0" encoding="utf-8"?>
<c:userShapes xmlns:c="http://schemas.openxmlformats.org/drawingml/2006/chart">
  <cdr:relSizeAnchor xmlns:cdr="http://schemas.openxmlformats.org/drawingml/2006/chartDrawing">
    <cdr:from>
      <cdr:x>0.67126</cdr:x>
      <cdr:y>0.96438</cdr:y>
    </cdr:from>
    <cdr:to>
      <cdr:x>0.95735</cdr:x>
      <cdr:y>0.99745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79069" y="6223059"/>
          <a:ext cx="2505673" cy="213378"/>
        </a:xfrm>
        <a:prstGeom xmlns:a="http://schemas.openxmlformats.org/drawingml/2006/main" prst="rect">
          <a:avLst/>
        </a:prstGeom>
      </cdr:spPr>
    </cdr:pic>
  </cdr:relSizeAnchor>
</c:userShapes>
</file>

<file path=ppt/drawings/drawing17.xml><?xml version="1.0" encoding="utf-8"?>
<c:userShapes xmlns:c="http://schemas.openxmlformats.org/drawingml/2006/chart">
  <cdr:relSizeAnchor xmlns:cdr="http://schemas.openxmlformats.org/drawingml/2006/chartDrawing">
    <cdr:from>
      <cdr:x>0.6722</cdr:x>
      <cdr:y>0.96438</cdr:y>
    </cdr:from>
    <cdr:to>
      <cdr:x>0.95829</cdr:x>
      <cdr:y>0.99745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87308" y="6223059"/>
          <a:ext cx="2505673" cy="213378"/>
        </a:xfrm>
        <a:prstGeom xmlns:a="http://schemas.openxmlformats.org/drawingml/2006/main" prst="rect">
          <a:avLst/>
        </a:prstGeom>
      </cdr:spPr>
    </cdr:pic>
  </cdr:relSizeAnchor>
</c:userShapes>
</file>

<file path=ppt/drawings/drawing18.xml><?xml version="1.0" encoding="utf-8"?>
<c:userShapes xmlns:c="http://schemas.openxmlformats.org/drawingml/2006/chart">
  <cdr:relSizeAnchor xmlns:cdr="http://schemas.openxmlformats.org/drawingml/2006/chartDrawing">
    <cdr:from>
      <cdr:x>0.64418</cdr:x>
      <cdr:y>0.95902</cdr:y>
    </cdr:from>
    <cdr:to>
      <cdr:x>1</cdr:x>
      <cdr:y>0.98371</cdr:y>
    </cdr:to>
    <cdr:sp macro="" textlink="">
      <cdr:nvSpPr>
        <cdr:cNvPr id="2" name="TextBox 1"/>
        <cdr:cNvSpPr txBox="1"/>
      </cdr:nvSpPr>
      <cdr:spPr>
        <a:xfrm xmlns:a="http://schemas.openxmlformats.org/drawingml/2006/main">
          <a:off x="5301377" y="6138484"/>
          <a:ext cx="2928223" cy="158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2012-2013</a:t>
          </a:r>
          <a:endParaRPr lang="en-US" sz="800" dirty="0">
            <a:solidFill>
              <a:schemeClr val="bg1">
                <a:lumMod val="50000"/>
              </a:schemeClr>
            </a:solidFill>
            <a:latin typeface="Trebuchet MS" panose="020B0603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0.70718</cdr:x>
      <cdr:y>0.96225</cdr:y>
    </cdr:from>
    <cdr:to>
      <cdr:x>0.99327</cdr:x>
      <cdr:y>0.99532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19842" y="6159145"/>
          <a:ext cx="2354406" cy="21167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0.52542</cdr:x>
      <cdr:y>0.95798</cdr:y>
    </cdr:from>
    <cdr:to>
      <cdr:x>1</cdr:x>
      <cdr:y>0.98694</cdr:y>
    </cdr:to>
    <cdr:sp macro="" textlink="">
      <cdr:nvSpPr>
        <cdr:cNvPr id="2" name="TextBox 1"/>
        <cdr:cNvSpPr txBox="1"/>
      </cdr:nvSpPr>
      <cdr:spPr>
        <a:xfrm xmlns:a="http://schemas.openxmlformats.org/drawingml/2006/main">
          <a:off x="2066925" y="5356225"/>
          <a:ext cx="1866900" cy="1619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a:solidFill>
                <a:schemeClr val="bg1">
                  <a:lumMod val="50000"/>
                </a:schemeClr>
              </a:solidFill>
            </a:rPr>
            <a:t>2010-2014</a:t>
          </a:r>
          <a:r>
            <a:rPr lang="en-US" sz="800" baseline="0">
              <a:solidFill>
                <a:schemeClr val="bg1">
                  <a:lumMod val="50000"/>
                </a:schemeClr>
              </a:solidFill>
            </a:rPr>
            <a:t> American Community Survey</a:t>
          </a:r>
          <a:endParaRPr lang="en-US" sz="800">
            <a:solidFill>
              <a:schemeClr val="bg1">
                <a:lumMod val="50000"/>
              </a:schemeClr>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0.64412</cdr:x>
      <cdr:y>0.95852</cdr:y>
    </cdr:from>
    <cdr:to>
      <cdr:x>0.9982</cdr:x>
      <cdr:y>0.99219</cdr:y>
    </cdr:to>
    <cdr:sp macro="" textlink="">
      <cdr:nvSpPr>
        <cdr:cNvPr id="3" name="TextBox 2"/>
        <cdr:cNvSpPr txBox="1"/>
      </cdr:nvSpPr>
      <cdr:spPr>
        <a:xfrm xmlns:a="http://schemas.openxmlformats.org/drawingml/2006/main">
          <a:off x="5300832" y="6135267"/>
          <a:ext cx="2913994" cy="215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2011-2013</a:t>
          </a:r>
          <a:endParaRPr lang="en-US" sz="800" dirty="0">
            <a:solidFill>
              <a:schemeClr val="bg1">
                <a:lumMod val="50000"/>
              </a:schemeClr>
            </a:solidFill>
            <a:latin typeface="Trebuchet MS" panose="020B0603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0.67337</cdr:x>
      <cdr:y>0.96247</cdr:y>
    </cdr:from>
    <cdr:to>
      <cdr:x>0.99218</cdr:x>
      <cdr:y>0.99554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41584" y="6160551"/>
          <a:ext cx="2623679" cy="211674"/>
        </a:xfrm>
        <a:prstGeom xmlns:a="http://schemas.openxmlformats.org/drawingml/2006/main" prst="rect">
          <a:avLst/>
        </a:prstGeom>
      </cdr:spPr>
    </cdr:pic>
  </cdr:relSizeAnchor>
</c:userShapes>
</file>

<file path=ppt/drawings/drawing22.xml><?xml version="1.0" encoding="utf-8"?>
<c:userShapes xmlns:c="http://schemas.openxmlformats.org/drawingml/2006/chart">
  <cdr:relSizeAnchor xmlns:cdr="http://schemas.openxmlformats.org/drawingml/2006/chartDrawing">
    <cdr:from>
      <cdr:x>0.67019</cdr:x>
      <cdr:y>0.96021</cdr:y>
    </cdr:from>
    <cdr:to>
      <cdr:x>0.98899</cdr:x>
      <cdr:y>0.99328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15393" y="6146088"/>
          <a:ext cx="2623596" cy="211674"/>
        </a:xfrm>
        <a:prstGeom xmlns:a="http://schemas.openxmlformats.org/drawingml/2006/main" prst="rect">
          <a:avLst/>
        </a:prstGeom>
      </cdr:spPr>
    </cdr:pic>
  </cdr:relSizeAnchor>
</c:userShapes>
</file>

<file path=ppt/drawings/drawing23.xml><?xml version="1.0" encoding="utf-8"?>
<c:userShapes xmlns:c="http://schemas.openxmlformats.org/drawingml/2006/chart">
  <cdr:relSizeAnchor xmlns:cdr="http://schemas.openxmlformats.org/drawingml/2006/chartDrawing">
    <cdr:from>
      <cdr:x>0.63234</cdr:x>
      <cdr:y>0.95723</cdr:y>
    </cdr:from>
    <cdr:to>
      <cdr:x>0.95115</cdr:x>
      <cdr:y>0.9903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38250" y="6176924"/>
          <a:ext cx="2792210" cy="213378"/>
        </a:xfrm>
        <a:prstGeom xmlns:a="http://schemas.openxmlformats.org/drawingml/2006/main" prst="rect">
          <a:avLst/>
        </a:prstGeom>
      </cdr:spPr>
    </cdr:pic>
  </cdr:relSizeAnchor>
</c:userShapes>
</file>

<file path=ppt/drawings/drawing24.xml><?xml version="1.0" encoding="utf-8"?>
<c:userShapes xmlns:c="http://schemas.openxmlformats.org/drawingml/2006/chart">
  <cdr:relSizeAnchor xmlns:cdr="http://schemas.openxmlformats.org/drawingml/2006/chartDrawing">
    <cdr:from>
      <cdr:x>0.66795</cdr:x>
      <cdr:y>0.95916</cdr:y>
    </cdr:from>
    <cdr:to>
      <cdr:x>0.98675</cdr:x>
      <cdr:y>0.99223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96958" y="6139367"/>
          <a:ext cx="2623597" cy="211674"/>
        </a:xfrm>
        <a:prstGeom xmlns:a="http://schemas.openxmlformats.org/drawingml/2006/main" prst="rect">
          <a:avLst/>
        </a:prstGeom>
      </cdr:spPr>
    </cdr:pic>
  </cdr:relSizeAnchor>
</c:userShapes>
</file>

<file path=ppt/drawings/drawing25.xml><?xml version="1.0" encoding="utf-8"?>
<c:userShapes xmlns:c="http://schemas.openxmlformats.org/drawingml/2006/chart">
  <cdr:relSizeAnchor xmlns:cdr="http://schemas.openxmlformats.org/drawingml/2006/chartDrawing">
    <cdr:from>
      <cdr:x>0.67468</cdr:x>
      <cdr:y>0.96693</cdr:y>
    </cdr:from>
    <cdr:to>
      <cdr:x>0.99349</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52362" y="6189126"/>
          <a:ext cx="2623679" cy="211674"/>
        </a:xfrm>
        <a:prstGeom xmlns:a="http://schemas.openxmlformats.org/drawingml/2006/main" prst="rect">
          <a:avLst/>
        </a:prstGeom>
      </cdr:spPr>
    </cdr:pic>
  </cdr:relSizeAnchor>
</c:userShapes>
</file>

<file path=ppt/drawings/drawing26.xml><?xml version="1.0" encoding="utf-8"?>
<c:userShapes xmlns:c="http://schemas.openxmlformats.org/drawingml/2006/chart">
  <cdr:relSizeAnchor xmlns:cdr="http://schemas.openxmlformats.org/drawingml/2006/chartDrawing">
    <cdr:from>
      <cdr:x>0.6498</cdr:x>
      <cdr:y>0.96075</cdr:y>
    </cdr:from>
    <cdr:to>
      <cdr:x>1</cdr:x>
      <cdr:y>0.99412</cdr:y>
    </cdr:to>
    <cdr:sp macro="" textlink="">
      <cdr:nvSpPr>
        <cdr:cNvPr id="2" name="TextBox 1"/>
        <cdr:cNvSpPr txBox="1"/>
      </cdr:nvSpPr>
      <cdr:spPr>
        <a:xfrm xmlns:a="http://schemas.openxmlformats.org/drawingml/2006/main">
          <a:off x="5347560" y="6149556"/>
          <a:ext cx="2882040" cy="2136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2009-2013</a:t>
          </a:r>
          <a:endParaRPr lang="en-US" sz="800" dirty="0">
            <a:solidFill>
              <a:schemeClr val="bg1">
                <a:lumMod val="50000"/>
              </a:schemeClr>
            </a:solidFill>
            <a:latin typeface="Trebuchet MS" panose="020B0603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0.60629</cdr:x>
      <cdr:y>0.97191</cdr:y>
    </cdr:from>
    <cdr:to>
      <cdr:x>0.98251</cdr:x>
      <cdr:y>1</cdr:y>
    </cdr:to>
    <cdr:sp macro="" textlink="">
      <cdr:nvSpPr>
        <cdr:cNvPr id="2" name="TextBox 1"/>
        <cdr:cNvSpPr txBox="1"/>
      </cdr:nvSpPr>
      <cdr:spPr>
        <a:xfrm xmlns:a="http://schemas.openxmlformats.org/drawingml/2006/main">
          <a:off x="5310027" y="6293708"/>
          <a:ext cx="3295135" cy="181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Trebuchet MS" panose="020B0603020202020204" pitchFamily="34" charset="0"/>
          </a:endParaRPr>
        </a:p>
      </cdr:txBody>
    </cdr:sp>
  </cdr:relSizeAnchor>
  <cdr:relSizeAnchor xmlns:cdr="http://schemas.openxmlformats.org/drawingml/2006/chartDrawing">
    <cdr:from>
      <cdr:x>0.6646</cdr:x>
      <cdr:y>0.96384</cdr:y>
    </cdr:from>
    <cdr:to>
      <cdr:x>1</cdr:x>
      <cdr:y>0.99958</cdr:y>
    </cdr:to>
    <cdr:sp macro="" textlink="">
      <cdr:nvSpPr>
        <cdr:cNvPr id="3" name="TextBox 2"/>
        <cdr:cNvSpPr txBox="1"/>
      </cdr:nvSpPr>
      <cdr:spPr>
        <a:xfrm xmlns:a="http://schemas.openxmlformats.org/drawingml/2006/main">
          <a:off x="5820773" y="6219568"/>
          <a:ext cx="2937528" cy="230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2014</a:t>
          </a:r>
          <a:endParaRPr lang="en-US" sz="800" dirty="0">
            <a:solidFill>
              <a:schemeClr val="bg1">
                <a:lumMod val="50000"/>
              </a:schemeClr>
            </a:solidFill>
            <a:latin typeface="Trebuchet MS" panose="020B0603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0.65676</cdr:x>
      <cdr:y>0.9587</cdr:y>
    </cdr:from>
    <cdr:to>
      <cdr:x>0.98866</cdr:x>
      <cdr:y>0.99157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04893" y="6136465"/>
          <a:ext cx="2731405" cy="210395"/>
        </a:xfrm>
        <a:prstGeom xmlns:a="http://schemas.openxmlformats.org/drawingml/2006/main" prst="rect">
          <a:avLst/>
        </a:prstGeom>
      </cdr:spPr>
    </cdr:pic>
  </cdr:relSizeAnchor>
</c:userShapes>
</file>

<file path=ppt/drawings/drawing29.xml><?xml version="1.0" encoding="utf-8"?>
<c:userShapes xmlns:c="http://schemas.openxmlformats.org/drawingml/2006/chart">
  <cdr:relSizeAnchor xmlns:cdr="http://schemas.openxmlformats.org/drawingml/2006/chartDrawing">
    <cdr:from>
      <cdr:x>0.66749</cdr:x>
      <cdr:y>0.96438</cdr:y>
    </cdr:from>
    <cdr:to>
      <cdr:x>0.95359</cdr:x>
      <cdr:y>0.99745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46118" y="6223058"/>
          <a:ext cx="2505673" cy="21337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0.72727</cdr:x>
      <cdr:y>0.96165</cdr:y>
    </cdr:from>
    <cdr:to>
      <cdr:x>1</cdr:x>
      <cdr:y>0.98934</cdr:y>
    </cdr:to>
    <cdr:sp macro="" textlink="">
      <cdr:nvSpPr>
        <cdr:cNvPr id="2" name="TextBox 1"/>
        <cdr:cNvSpPr txBox="1"/>
      </cdr:nvSpPr>
      <cdr:spPr>
        <a:xfrm xmlns:a="http://schemas.openxmlformats.org/drawingml/2006/main">
          <a:off x="5985141" y="6155345"/>
          <a:ext cx="2244459" cy="17723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latin typeface="Trebuchet MS" panose="020B0603020202020204" pitchFamily="34" charset="0"/>
            </a:rPr>
            <a:t>2010-2014</a:t>
          </a:r>
          <a:r>
            <a:rPr lang="en-US" sz="800" baseline="0" dirty="0">
              <a:solidFill>
                <a:schemeClr val="bg1">
                  <a:lumMod val="50000"/>
                </a:schemeClr>
              </a:solidFill>
              <a:latin typeface="Trebuchet MS" panose="020B0603020202020204" pitchFamily="34" charset="0"/>
            </a:rPr>
            <a:t> American Community Survey</a:t>
          </a:r>
          <a:endParaRPr lang="en-US" sz="800" dirty="0">
            <a:solidFill>
              <a:schemeClr val="bg1">
                <a:lumMod val="50000"/>
              </a:schemeClr>
            </a:solidFill>
            <a:latin typeface="Trebuchet MS" panose="020B0603020202020204"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0.66504</cdr:x>
      <cdr:y>0.96138</cdr:y>
    </cdr:from>
    <cdr:to>
      <cdr:x>0.95113</cdr:x>
      <cdr:y>0.99444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24635" y="6203676"/>
          <a:ext cx="2505673" cy="213378"/>
        </a:xfrm>
        <a:prstGeom xmlns:a="http://schemas.openxmlformats.org/drawingml/2006/main" prst="rect">
          <a:avLst/>
        </a:prstGeom>
      </cdr:spPr>
    </cdr:pic>
  </cdr:relSizeAnchor>
</c:userShapes>
</file>

<file path=ppt/drawings/drawing31.xml><?xml version="1.0" encoding="utf-8"?>
<c:userShapes xmlns:c="http://schemas.openxmlformats.org/drawingml/2006/chart">
  <cdr:relSizeAnchor xmlns:cdr="http://schemas.openxmlformats.org/drawingml/2006/chartDrawing">
    <cdr:from>
      <cdr:x>0.6654</cdr:x>
      <cdr:y>0.95671</cdr:y>
    </cdr:from>
    <cdr:to>
      <cdr:x>0.99945</cdr:x>
      <cdr:y>0.99245</cdr:y>
    </cdr:to>
    <cdr:sp macro="" textlink="">
      <cdr:nvSpPr>
        <cdr:cNvPr id="2" name="TextBox 1"/>
        <cdr:cNvSpPr txBox="1"/>
      </cdr:nvSpPr>
      <cdr:spPr>
        <a:xfrm xmlns:a="http://schemas.openxmlformats.org/drawingml/2006/main">
          <a:off x="5827799" y="6173542"/>
          <a:ext cx="2925644" cy="230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2013</a:t>
          </a:r>
          <a:endParaRPr lang="en-US" sz="800" dirty="0">
            <a:solidFill>
              <a:schemeClr val="bg1">
                <a:lumMod val="50000"/>
              </a:schemeClr>
            </a:solidFill>
            <a:latin typeface="Trebuchet MS" panose="020B0603020202020204" pitchFamily="34"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0.705</cdr:x>
      <cdr:y>0.95702</cdr:y>
    </cdr:from>
    <cdr:to>
      <cdr:x>0.9911</cdr:x>
      <cdr:y>0.99009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01844" y="6125721"/>
          <a:ext cx="2354488" cy="211675"/>
        </a:xfrm>
        <a:prstGeom xmlns:a="http://schemas.openxmlformats.org/drawingml/2006/main" prst="rect">
          <a:avLst/>
        </a:prstGeom>
      </cdr:spPr>
    </cdr:pic>
  </cdr:relSizeAnchor>
</c:userShapes>
</file>

<file path=ppt/drawings/drawing33.xml><?xml version="1.0" encoding="utf-8"?>
<c:userShapes xmlns:c="http://schemas.openxmlformats.org/drawingml/2006/chart">
  <cdr:relSizeAnchor xmlns:cdr="http://schemas.openxmlformats.org/drawingml/2006/chartDrawing">
    <cdr:from>
      <cdr:x>0.66838</cdr:x>
      <cdr:y>0.9615</cdr:y>
    </cdr:from>
    <cdr:to>
      <cdr:x>0.95447</cdr:x>
      <cdr:y>0.99457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53871" y="6204465"/>
          <a:ext cx="2505673" cy="213378"/>
        </a:xfrm>
        <a:prstGeom xmlns:a="http://schemas.openxmlformats.org/drawingml/2006/main" prst="rect">
          <a:avLst/>
        </a:prstGeom>
      </cdr:spPr>
    </cdr:pic>
  </cdr:relSizeAnchor>
</c:userShapes>
</file>

<file path=ppt/drawings/drawing34.xml><?xml version="1.0" encoding="utf-8"?>
<c:userShapes xmlns:c="http://schemas.openxmlformats.org/drawingml/2006/chart">
  <cdr:relSizeAnchor xmlns:cdr="http://schemas.openxmlformats.org/drawingml/2006/chartDrawing">
    <cdr:from>
      <cdr:x>0.76603</cdr:x>
      <cdr:y>0.9606</cdr:y>
    </cdr:from>
    <cdr:to>
      <cdr:x>1</cdr:x>
      <cdr:y>0.99345</cdr:y>
    </cdr:to>
    <cdr:sp macro="" textlink="">
      <cdr:nvSpPr>
        <cdr:cNvPr id="2" name="TextBox 1"/>
        <cdr:cNvSpPr txBox="1"/>
      </cdr:nvSpPr>
      <cdr:spPr>
        <a:xfrm xmlns:a="http://schemas.openxmlformats.org/drawingml/2006/main">
          <a:off x="6304093" y="6148578"/>
          <a:ext cx="1925507" cy="210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tx1">
                  <a:lumMod val="50000"/>
                  <a:lumOff val="50000"/>
                </a:schemeClr>
              </a:solidFill>
            </a:rPr>
            <a:t>County Health Rankings 2009-2013</a:t>
          </a:r>
          <a:endParaRPr lang="en-US" sz="800" dirty="0">
            <a:solidFill>
              <a:schemeClr val="tx1">
                <a:lumMod val="50000"/>
                <a:lumOff val="50000"/>
              </a:schemeClr>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0.63638</cdr:x>
      <cdr:y>0.95293</cdr:y>
    </cdr:from>
    <cdr:to>
      <cdr:x>0.97123</cdr:x>
      <cdr:y>0.99542</cdr:y>
    </cdr:to>
    <cdr:sp macro="" textlink="">
      <cdr:nvSpPr>
        <cdr:cNvPr id="2" name="TextBox 1"/>
        <cdr:cNvSpPr txBox="1"/>
      </cdr:nvSpPr>
      <cdr:spPr>
        <a:xfrm xmlns:a="http://schemas.openxmlformats.org/drawingml/2006/main">
          <a:off x="5573637" y="6096472"/>
          <a:ext cx="2932670" cy="271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2010-2012</a:t>
          </a:r>
          <a:endParaRPr lang="en-US" sz="800" dirty="0">
            <a:solidFill>
              <a:schemeClr val="bg1">
                <a:lumMod val="50000"/>
              </a:schemeClr>
            </a:solidFill>
            <a:latin typeface="Trebuchet MS" panose="020B0603020202020204"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0.67468</cdr:x>
      <cdr:y>0.95831</cdr:y>
    </cdr:from>
    <cdr:to>
      <cdr:x>0.99001</cdr:x>
      <cdr:y>0.99137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52325" y="6133975"/>
          <a:ext cx="2595040" cy="211610"/>
        </a:xfrm>
        <a:prstGeom xmlns:a="http://schemas.openxmlformats.org/drawingml/2006/main" prst="rect">
          <a:avLst/>
        </a:prstGeom>
      </cdr:spPr>
    </cdr:pic>
  </cdr:relSizeAnchor>
</c:userShapes>
</file>

<file path=ppt/drawings/drawing37.xml><?xml version="1.0" encoding="utf-8"?>
<c:userShapes xmlns:c="http://schemas.openxmlformats.org/drawingml/2006/chart">
  <cdr:relSizeAnchor xmlns:cdr="http://schemas.openxmlformats.org/drawingml/2006/chartDrawing">
    <cdr:from>
      <cdr:x>0.6522</cdr:x>
      <cdr:y>0.96683</cdr:y>
    </cdr:from>
    <cdr:to>
      <cdr:x>1</cdr:x>
      <cdr:y>1</cdr:y>
    </cdr:to>
    <cdr:sp macro="" textlink="">
      <cdr:nvSpPr>
        <cdr:cNvPr id="3" name="TextBox 2"/>
        <cdr:cNvSpPr txBox="1"/>
      </cdr:nvSpPr>
      <cdr:spPr>
        <a:xfrm xmlns:a="http://schemas.openxmlformats.org/drawingml/2006/main">
          <a:off x="5367369" y="6188496"/>
          <a:ext cx="2862231" cy="2123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2010-2012</a:t>
          </a:r>
          <a:endParaRPr lang="en-US" sz="800" dirty="0">
            <a:solidFill>
              <a:schemeClr val="bg1">
                <a:lumMod val="50000"/>
              </a:schemeClr>
            </a:solidFill>
            <a:latin typeface="Trebuchet MS" panose="020B0603020202020204" pitchFamily="34"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0.67872</cdr:x>
      <cdr:y>0.95474</cdr:y>
    </cdr:from>
    <cdr:to>
      <cdr:x>0.99405</cdr:x>
      <cdr:y>0.98809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85631" y="6111127"/>
          <a:ext cx="2595039" cy="213467"/>
        </a:xfrm>
        <a:prstGeom xmlns:a="http://schemas.openxmlformats.org/drawingml/2006/main" prst="rect">
          <a:avLst/>
        </a:prstGeom>
      </cdr:spPr>
    </cdr:pic>
  </cdr:relSizeAnchor>
</c:userShapes>
</file>

<file path=ppt/drawings/drawing39.xml><?xml version="1.0" encoding="utf-8"?>
<c:userShapes xmlns:c="http://schemas.openxmlformats.org/drawingml/2006/chart">
  <cdr:relSizeAnchor xmlns:cdr="http://schemas.openxmlformats.org/drawingml/2006/chartDrawing">
    <cdr:from>
      <cdr:x>0.64523</cdr:x>
      <cdr:y>0.96187</cdr:y>
    </cdr:from>
    <cdr:to>
      <cdr:x>0.96056</cdr:x>
      <cdr:y>0.99522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51157" y="6153665"/>
          <a:ext cx="2761727" cy="21337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0.71923</cdr:x>
      <cdr:y>0.94676</cdr:y>
    </cdr:from>
    <cdr:to>
      <cdr:x>1</cdr:x>
      <cdr:y>1</cdr:y>
    </cdr:to>
    <cdr:sp macro="" textlink="">
      <cdr:nvSpPr>
        <cdr:cNvPr id="2" name="TextBox 1"/>
        <cdr:cNvSpPr txBox="1"/>
      </cdr:nvSpPr>
      <cdr:spPr>
        <a:xfrm xmlns:a="http://schemas.openxmlformats.org/drawingml/2006/main">
          <a:off x="5918975" y="6060021"/>
          <a:ext cx="2310625" cy="34077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rPr>
            <a:t>2010-2014</a:t>
          </a:r>
          <a:r>
            <a:rPr lang="en-US" sz="800" baseline="0" dirty="0">
              <a:solidFill>
                <a:schemeClr val="bg1">
                  <a:lumMod val="50000"/>
                </a:schemeClr>
              </a:solidFill>
            </a:rPr>
            <a:t> American Community Survey</a:t>
          </a:r>
          <a:endParaRPr lang="en-US" sz="800" dirty="0">
            <a:solidFill>
              <a:schemeClr val="bg1">
                <a:lumMod val="50000"/>
              </a:schemeClr>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0.6994</cdr:x>
      <cdr:y>0.96065</cdr:y>
    </cdr:from>
    <cdr:to>
      <cdr:x>0.98628</cdr:x>
      <cdr:y>0.99413</cdr:y>
    </cdr:to>
    <cdr:sp macro="" textlink="">
      <cdr:nvSpPr>
        <cdr:cNvPr id="3" name="TextBox 2"/>
        <cdr:cNvSpPr txBox="1"/>
      </cdr:nvSpPr>
      <cdr:spPr>
        <a:xfrm xmlns:a="http://schemas.openxmlformats.org/drawingml/2006/main">
          <a:off x="6125573" y="6145899"/>
          <a:ext cx="2512540" cy="214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Trebuchet MS" panose="020B0603020202020204" pitchFamily="34" charset="0"/>
          </a:endParaRPr>
        </a:p>
      </cdr:txBody>
    </cdr:sp>
  </cdr:relSizeAnchor>
  <cdr:relSizeAnchor xmlns:cdr="http://schemas.openxmlformats.org/drawingml/2006/chartDrawing">
    <cdr:from>
      <cdr:x>0.62526</cdr:x>
      <cdr:y>0.95902</cdr:y>
    </cdr:from>
    <cdr:to>
      <cdr:x>0.96987</cdr:x>
      <cdr:y>0.99141</cdr:y>
    </cdr:to>
    <cdr:sp macro="" textlink="">
      <cdr:nvSpPr>
        <cdr:cNvPr id="4" name="TextBox 3"/>
        <cdr:cNvSpPr txBox="1"/>
      </cdr:nvSpPr>
      <cdr:spPr>
        <a:xfrm xmlns:a="http://schemas.openxmlformats.org/drawingml/2006/main">
          <a:off x="5145600" y="6138495"/>
          <a:ext cx="2836042" cy="207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2012-2014</a:t>
          </a:r>
          <a:endParaRPr lang="en-US" sz="800" dirty="0">
            <a:solidFill>
              <a:schemeClr val="bg1">
                <a:lumMod val="50000"/>
              </a:schemeClr>
            </a:solidFill>
            <a:latin typeface="Trebuchet MS" panose="020B0603020202020204" pitchFamily="34"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0.67272</cdr:x>
      <cdr:y>0.95929</cdr:y>
    </cdr:from>
    <cdr:to>
      <cdr:x>0.98805</cdr:x>
      <cdr:y>0.99264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36217" y="6140223"/>
          <a:ext cx="2595039" cy="213467"/>
        </a:xfrm>
        <a:prstGeom xmlns:a="http://schemas.openxmlformats.org/drawingml/2006/main" prst="rect">
          <a:avLst/>
        </a:prstGeom>
      </cdr:spPr>
    </cdr:pic>
  </cdr:relSizeAnchor>
</c:userShapes>
</file>

<file path=ppt/drawings/drawing42.xml><?xml version="1.0" encoding="utf-8"?>
<c:userShapes xmlns:c="http://schemas.openxmlformats.org/drawingml/2006/chart">
  <cdr:relSizeAnchor xmlns:cdr="http://schemas.openxmlformats.org/drawingml/2006/chartDrawing">
    <cdr:from>
      <cdr:x>0.6759</cdr:x>
      <cdr:y>0.96078</cdr:y>
    </cdr:from>
    <cdr:to>
      <cdr:x>0.99123</cdr:x>
      <cdr:y>0.99413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62423" y="6149748"/>
          <a:ext cx="2595040" cy="213467"/>
        </a:xfrm>
        <a:prstGeom xmlns:a="http://schemas.openxmlformats.org/drawingml/2006/main" prst="rect">
          <a:avLst/>
        </a:prstGeom>
      </cdr:spPr>
    </cdr:pic>
  </cdr:relSizeAnchor>
</c:userShapes>
</file>

<file path=ppt/drawings/drawing43.xml><?xml version="1.0" encoding="utf-8"?>
<c:userShapes xmlns:c="http://schemas.openxmlformats.org/drawingml/2006/chart">
  <cdr:relSizeAnchor xmlns:cdr="http://schemas.openxmlformats.org/drawingml/2006/chartDrawing">
    <cdr:from>
      <cdr:x>0.63713</cdr:x>
      <cdr:y>0.95285</cdr:y>
    </cdr:from>
    <cdr:to>
      <cdr:x>0.95246</cdr:x>
      <cdr:y>0.98621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80166" y="6096000"/>
          <a:ext cx="2761727" cy="213378"/>
        </a:xfrm>
        <a:prstGeom xmlns:a="http://schemas.openxmlformats.org/drawingml/2006/main" prst="rect">
          <a:avLst/>
        </a:prstGeom>
      </cdr:spPr>
    </cdr:pic>
  </cdr:relSizeAnchor>
</c:userShapes>
</file>

<file path=ppt/drawings/drawing44.xml><?xml version="1.0" encoding="utf-8"?>
<c:userShapes xmlns:c="http://schemas.openxmlformats.org/drawingml/2006/chart">
  <cdr:relSizeAnchor xmlns:cdr="http://schemas.openxmlformats.org/drawingml/2006/chartDrawing">
    <cdr:from>
      <cdr:x>0.67424</cdr:x>
      <cdr:y>0.96367</cdr:y>
    </cdr:from>
    <cdr:to>
      <cdr:x>0.98956</cdr:x>
      <cdr:y>0.99702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48741" y="6168283"/>
          <a:ext cx="2594957" cy="213467"/>
        </a:xfrm>
        <a:prstGeom xmlns:a="http://schemas.openxmlformats.org/drawingml/2006/main" prst="rect">
          <a:avLst/>
        </a:prstGeom>
      </cdr:spPr>
    </cdr:pic>
  </cdr:relSizeAnchor>
</c:userShapes>
</file>

<file path=ppt/drawings/drawing45.xml><?xml version="1.0" encoding="utf-8"?>
<c:userShapes xmlns:c="http://schemas.openxmlformats.org/drawingml/2006/chart">
  <cdr:relSizeAnchor xmlns:cdr="http://schemas.openxmlformats.org/drawingml/2006/chartDrawing">
    <cdr:from>
      <cdr:x>0.64147</cdr:x>
      <cdr:y>0.95157</cdr:y>
    </cdr:from>
    <cdr:to>
      <cdr:x>0.9568</cdr:x>
      <cdr:y>0.98492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18205" y="6087762"/>
          <a:ext cx="2761727" cy="213378"/>
        </a:xfrm>
        <a:prstGeom xmlns:a="http://schemas.openxmlformats.org/drawingml/2006/main" prst="rect">
          <a:avLst/>
        </a:prstGeom>
      </cdr:spPr>
    </cdr:pic>
  </cdr:relSizeAnchor>
</c:userShapes>
</file>

<file path=ppt/drawings/drawing46.xml><?xml version="1.0" encoding="utf-8"?>
<c:userShapes xmlns:c="http://schemas.openxmlformats.org/drawingml/2006/chart">
  <cdr:relSizeAnchor xmlns:cdr="http://schemas.openxmlformats.org/drawingml/2006/chartDrawing">
    <cdr:from>
      <cdr:x>0.63583</cdr:x>
      <cdr:y>0.95929</cdr:y>
    </cdr:from>
    <cdr:to>
      <cdr:x>0.95116</cdr:x>
      <cdr:y>0.99264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68778" y="6137189"/>
          <a:ext cx="2761727" cy="213378"/>
        </a:xfrm>
        <a:prstGeom xmlns:a="http://schemas.openxmlformats.org/drawingml/2006/main" prst="rect">
          <a:avLst/>
        </a:prstGeom>
      </cdr:spPr>
    </cdr:pic>
  </cdr:relSizeAnchor>
</c:userShapes>
</file>

<file path=ppt/drawings/drawing47.xml><?xml version="1.0" encoding="utf-8"?>
<c:userShapes xmlns:c="http://schemas.openxmlformats.org/drawingml/2006/chart">
  <cdr:relSizeAnchor xmlns:cdr="http://schemas.openxmlformats.org/drawingml/2006/chartDrawing">
    <cdr:from>
      <cdr:x>0.8198</cdr:x>
      <cdr:y>0.95032</cdr:y>
    </cdr:from>
    <cdr:to>
      <cdr:x>1</cdr:x>
      <cdr:y>0.98862</cdr:y>
    </cdr:to>
    <cdr:sp macro="" textlink="">
      <cdr:nvSpPr>
        <cdr:cNvPr id="3" name="TextBox 2"/>
        <cdr:cNvSpPr txBox="1"/>
      </cdr:nvSpPr>
      <cdr:spPr>
        <a:xfrm xmlns:a="http://schemas.openxmlformats.org/drawingml/2006/main">
          <a:off x="7180016" y="6132353"/>
          <a:ext cx="1578285" cy="247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U.S. Census Bureau 2013</a:t>
          </a:r>
          <a:endParaRPr lang="en-US" sz="800" dirty="0">
            <a:solidFill>
              <a:schemeClr val="bg1">
                <a:lumMod val="50000"/>
              </a:schemeClr>
            </a:solidFill>
            <a:latin typeface="Trebuchet MS" panose="020B0603020202020204" pitchFamily="34" charset="0"/>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0.68184</cdr:x>
      <cdr:y>0.95735</cdr:y>
    </cdr:from>
    <cdr:to>
      <cdr:x>1</cdr:x>
      <cdr:y>0.9852</cdr:y>
    </cdr:to>
    <cdr:sp macro="" textlink="">
      <cdr:nvSpPr>
        <cdr:cNvPr id="3" name="TextBox 2"/>
        <cdr:cNvSpPr txBox="1"/>
      </cdr:nvSpPr>
      <cdr:spPr>
        <a:xfrm xmlns:a="http://schemas.openxmlformats.org/drawingml/2006/main">
          <a:off x="5611261" y="6127779"/>
          <a:ext cx="2618339" cy="1782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solidFill>
                <a:schemeClr val="bg1">
                  <a:lumMod val="50000"/>
                </a:schemeClr>
              </a:solidFill>
              <a:latin typeface="Trebuchet MS" panose="020B0603020202020204" pitchFamily="34" charset="0"/>
            </a:rPr>
            <a:t>Kansas Department of Health and Environment 2014</a:t>
          </a:r>
          <a:endParaRPr lang="en-US" sz="800" dirty="0">
            <a:solidFill>
              <a:schemeClr val="bg1">
                <a:lumMod val="50000"/>
              </a:schemeClr>
            </a:solidFill>
            <a:latin typeface="Trebuchet MS" panose="020B0603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0.72981</cdr:x>
      <cdr:y>0.95486</cdr:y>
    </cdr:from>
    <cdr:to>
      <cdr:x>1</cdr:x>
      <cdr:y>0.98716</cdr:y>
    </cdr:to>
    <cdr:sp macro="" textlink="">
      <cdr:nvSpPr>
        <cdr:cNvPr id="2" name="TextBox 1"/>
        <cdr:cNvSpPr txBox="1"/>
      </cdr:nvSpPr>
      <cdr:spPr>
        <a:xfrm xmlns:a="http://schemas.openxmlformats.org/drawingml/2006/main">
          <a:off x="6006044" y="6111874"/>
          <a:ext cx="2223556" cy="20674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latin typeface="Trebuchet MS" panose="020B0603020202020204" pitchFamily="34" charset="0"/>
            </a:rPr>
            <a:t>2010-2014</a:t>
          </a:r>
          <a:r>
            <a:rPr lang="en-US" sz="800" baseline="0" dirty="0">
              <a:solidFill>
                <a:schemeClr val="bg1">
                  <a:lumMod val="50000"/>
                </a:schemeClr>
              </a:solidFill>
              <a:latin typeface="Trebuchet MS" panose="020B0603020202020204" pitchFamily="34" charset="0"/>
            </a:rPr>
            <a:t> American Community Survey</a:t>
          </a:r>
          <a:endParaRPr lang="en-US" sz="800" dirty="0">
            <a:solidFill>
              <a:schemeClr val="bg1">
                <a:lumMod val="50000"/>
              </a:schemeClr>
            </a:solidFill>
            <a:latin typeface="Trebuchet MS" panose="020B0603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0.74035</cdr:x>
      <cdr:y>0.94555</cdr:y>
    </cdr:from>
    <cdr:to>
      <cdr:x>1</cdr:x>
      <cdr:y>0.98237</cdr:y>
    </cdr:to>
    <cdr:sp macro="" textlink="">
      <cdr:nvSpPr>
        <cdr:cNvPr id="2" name="TextBox 1"/>
        <cdr:cNvSpPr txBox="1"/>
      </cdr:nvSpPr>
      <cdr:spPr>
        <a:xfrm xmlns:a="http://schemas.openxmlformats.org/drawingml/2006/main">
          <a:off x="6295912" y="6052276"/>
          <a:ext cx="2208007" cy="23567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latin typeface="Trebuchet MS" panose="020B0603020202020204" pitchFamily="34" charset="0"/>
            </a:rPr>
            <a:t>2010-2014</a:t>
          </a:r>
          <a:r>
            <a:rPr lang="en-US" sz="800" baseline="0" dirty="0">
              <a:solidFill>
                <a:schemeClr val="bg1">
                  <a:lumMod val="50000"/>
                </a:schemeClr>
              </a:solidFill>
              <a:latin typeface="Trebuchet MS" panose="020B0603020202020204" pitchFamily="34" charset="0"/>
            </a:rPr>
            <a:t> American Community Survey</a:t>
          </a:r>
          <a:endParaRPr lang="en-US" sz="800" dirty="0">
            <a:solidFill>
              <a:schemeClr val="bg1">
                <a:lumMod val="50000"/>
              </a:schemeClr>
            </a:solidFill>
            <a:latin typeface="Trebuchet MS" panose="020B0603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0.72032</cdr:x>
      <cdr:y>0.94555</cdr:y>
    </cdr:from>
    <cdr:to>
      <cdr:x>1</cdr:x>
      <cdr:y>0.9812</cdr:y>
    </cdr:to>
    <cdr:sp macro="" textlink="">
      <cdr:nvSpPr>
        <cdr:cNvPr id="2" name="TextBox 1"/>
        <cdr:cNvSpPr txBox="1"/>
      </cdr:nvSpPr>
      <cdr:spPr>
        <a:xfrm xmlns:a="http://schemas.openxmlformats.org/drawingml/2006/main">
          <a:off x="6125584" y="6138738"/>
          <a:ext cx="2378336" cy="2314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latin typeface="Trebuchet MS" panose="020B0603020202020204" pitchFamily="34" charset="0"/>
            </a:rPr>
            <a:t>2010-2014</a:t>
          </a:r>
          <a:r>
            <a:rPr lang="en-US" sz="800" baseline="0" dirty="0">
              <a:solidFill>
                <a:schemeClr val="bg1">
                  <a:lumMod val="50000"/>
                </a:schemeClr>
              </a:solidFill>
              <a:latin typeface="Trebuchet MS" panose="020B0603020202020204" pitchFamily="34" charset="0"/>
            </a:rPr>
            <a:t> American Community Survey</a:t>
          </a:r>
          <a:endParaRPr lang="en-US" sz="800" dirty="0">
            <a:solidFill>
              <a:schemeClr val="bg1">
                <a:lumMod val="50000"/>
              </a:schemeClr>
            </a:solidFill>
            <a:latin typeface="Trebuchet MS" panose="020B0603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0.71716</cdr:x>
      <cdr:y>0.94153</cdr:y>
    </cdr:from>
    <cdr:to>
      <cdr:x>1</cdr:x>
      <cdr:y>0.98324</cdr:y>
    </cdr:to>
    <cdr:sp macro="" textlink="">
      <cdr:nvSpPr>
        <cdr:cNvPr id="2" name="TextBox 1"/>
        <cdr:cNvSpPr txBox="1"/>
      </cdr:nvSpPr>
      <cdr:spPr>
        <a:xfrm xmlns:a="http://schemas.openxmlformats.org/drawingml/2006/main">
          <a:off x="6098689" y="6112639"/>
          <a:ext cx="2405231" cy="27079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latin typeface="Trebuchet MS" panose="020B0603020202020204" pitchFamily="34" charset="0"/>
            </a:rPr>
            <a:t>2010-2014</a:t>
          </a:r>
          <a:r>
            <a:rPr lang="en-US" sz="800" baseline="0" dirty="0">
              <a:solidFill>
                <a:schemeClr val="bg1">
                  <a:lumMod val="50000"/>
                </a:schemeClr>
              </a:solidFill>
              <a:latin typeface="Trebuchet MS" panose="020B0603020202020204" pitchFamily="34" charset="0"/>
            </a:rPr>
            <a:t> American Community Survey</a:t>
          </a:r>
          <a:endParaRPr lang="en-US" sz="800" dirty="0">
            <a:solidFill>
              <a:schemeClr val="bg1">
                <a:lumMod val="50000"/>
              </a:schemeClr>
            </a:solidFill>
            <a:latin typeface="Trebuchet MS" panose="020B0603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0.71611</cdr:x>
      <cdr:y>0.95923</cdr:y>
    </cdr:from>
    <cdr:to>
      <cdr:x>1</cdr:x>
      <cdr:y>0.99085</cdr:y>
    </cdr:to>
    <cdr:sp macro="" textlink="">
      <cdr:nvSpPr>
        <cdr:cNvPr id="2" name="TextBox 1"/>
        <cdr:cNvSpPr txBox="1"/>
      </cdr:nvSpPr>
      <cdr:spPr>
        <a:xfrm xmlns:a="http://schemas.openxmlformats.org/drawingml/2006/main">
          <a:off x="5893299" y="6139815"/>
          <a:ext cx="2336301" cy="20243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solidFill>
                <a:schemeClr val="bg1">
                  <a:lumMod val="50000"/>
                </a:schemeClr>
              </a:solidFill>
              <a:latin typeface="Trebuchet MS" panose="020B0603020202020204" pitchFamily="34" charset="0"/>
            </a:rPr>
            <a:t>2014 Kansas Labor Information Center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381B8E-95CA-4F38-8C9A-07C83411F77A}" type="datetimeFigureOut">
              <a:rPr lang="en-US" smtClean="0"/>
              <a:t>12/17/2015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19F2EE-CA02-4508-8C24-4306DB5A3E52}" type="slidenum">
              <a:rPr lang="en-US" smtClean="0"/>
              <a:t>‹#›</a:t>
            </a:fld>
            <a:endParaRPr lang="en-US"/>
          </a:p>
        </p:txBody>
      </p:sp>
    </p:spTree>
    <p:extLst>
      <p:ext uri="{BB962C8B-B14F-4D97-AF65-F5344CB8AC3E}">
        <p14:creationId xmlns:p14="http://schemas.microsoft.com/office/powerpoint/2010/main" val="34848375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DB61FD-8FFD-4AF9-A67B-5511445C15DA}"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41840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B61FD-8FFD-4AF9-A67B-5511445C15DA}"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275387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B61FD-8FFD-4AF9-A67B-5511445C15DA}"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8723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B61FD-8FFD-4AF9-A67B-5511445C15DA}"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44301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B61FD-8FFD-4AF9-A67B-5511445C15DA}"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89845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DB61FD-8FFD-4AF9-A67B-5511445C15DA}"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399904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DB61FD-8FFD-4AF9-A67B-5511445C15DA}" type="datetimeFigureOut">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277364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DB61FD-8FFD-4AF9-A67B-5511445C15DA}" type="datetimeFigureOut">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168753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B61FD-8FFD-4AF9-A67B-5511445C15DA}" type="datetimeFigureOut">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35707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B61FD-8FFD-4AF9-A67B-5511445C15DA}"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244844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B61FD-8FFD-4AF9-A67B-5511445C15DA}"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AF92B-6453-4C3C-8872-589E4CF35FF9}" type="slidenum">
              <a:rPr lang="en-US" smtClean="0"/>
              <a:t>‹#›</a:t>
            </a:fld>
            <a:endParaRPr lang="en-US"/>
          </a:p>
        </p:txBody>
      </p:sp>
    </p:spTree>
    <p:extLst>
      <p:ext uri="{BB962C8B-B14F-4D97-AF65-F5344CB8AC3E}">
        <p14:creationId xmlns:p14="http://schemas.microsoft.com/office/powerpoint/2010/main" val="7888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B61FD-8FFD-4AF9-A67B-5511445C15DA}" type="datetimeFigureOut">
              <a:rPr lang="en-US" smtClean="0"/>
              <a:pPr/>
              <a:t>12/17/2015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AF92B-6453-4C3C-8872-589E4CF35FF9}" type="slidenum">
              <a:rPr lang="en-US" smtClean="0"/>
              <a:pPr/>
              <a:t>‹#›</a:t>
            </a:fld>
            <a:endParaRPr lang="en-US" dirty="0"/>
          </a:p>
        </p:txBody>
      </p:sp>
    </p:spTree>
    <p:extLst>
      <p:ext uri="{BB962C8B-B14F-4D97-AF65-F5344CB8AC3E}">
        <p14:creationId xmlns:p14="http://schemas.microsoft.com/office/powerpoint/2010/main" val="95467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416"/>
          <a:stretch/>
        </p:blipFill>
        <p:spPr>
          <a:xfrm>
            <a:off x="1485885" y="1091683"/>
            <a:ext cx="5948295" cy="5374431"/>
          </a:xfrm>
          <a:prstGeom prst="rect">
            <a:avLst/>
          </a:prstGeom>
        </p:spPr>
      </p:pic>
      <p:sp>
        <p:nvSpPr>
          <p:cNvPr id="5" name="Title 4"/>
          <p:cNvSpPr>
            <a:spLocks noGrp="1"/>
          </p:cNvSpPr>
          <p:nvPr>
            <p:ph type="title"/>
          </p:nvPr>
        </p:nvSpPr>
        <p:spPr>
          <a:xfrm>
            <a:off x="516683" y="365127"/>
            <a:ext cx="7886700" cy="726556"/>
          </a:xfrm>
        </p:spPr>
        <p:txBody>
          <a:bodyPr/>
          <a:lstStyle/>
          <a:p>
            <a:r>
              <a:rPr lang="en-US" dirty="0" smtClean="0"/>
              <a:t>Cowley County Cities</a:t>
            </a:r>
            <a:endParaRPr lang="en-US" dirty="0"/>
          </a:p>
        </p:txBody>
      </p:sp>
    </p:spTree>
    <p:extLst>
      <p:ext uri="{BB962C8B-B14F-4D97-AF65-F5344CB8AC3E}">
        <p14:creationId xmlns:p14="http://schemas.microsoft.com/office/powerpoint/2010/main" val="292620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652267301"/>
              </p:ext>
            </p:extLst>
          </p:nvPr>
        </p:nvGraphicFramePr>
        <p:xfrm>
          <a:off x="611505" y="222885"/>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71006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63483" y="522124"/>
          <a:ext cx="6382141" cy="5795144"/>
        </p:xfrm>
        <a:graphic>
          <a:graphicData uri="http://schemas.openxmlformats.org/drawingml/2006/table">
            <a:tbl>
              <a:tblPr>
                <a:tableStyleId>{5C22544A-7EE6-4342-B048-85BDC9FD1C3A}</a:tableStyleId>
              </a:tblPr>
              <a:tblGrid>
                <a:gridCol w="6382141"/>
              </a:tblGrid>
              <a:tr h="0">
                <a:tc>
                  <a:txBody>
                    <a:bodyPr/>
                    <a:lstStyle/>
                    <a:p>
                      <a:pPr algn="l" fontAlgn="ctr"/>
                      <a:r>
                        <a:rPr lang="en-US" sz="1400" b="1" u="none" strike="noStrike" dirty="0" smtClean="0">
                          <a:effectLst/>
                          <a:latin typeface="+mj-lt"/>
                        </a:rPr>
                        <a:t>2</a:t>
                      </a:r>
                      <a:r>
                        <a:rPr lang="en-US" sz="1400" b="1" u="none" strike="noStrike" baseline="30000" dirty="0" smtClean="0">
                          <a:effectLst/>
                          <a:latin typeface="+mj-lt"/>
                        </a:rPr>
                        <a:t>nd</a:t>
                      </a:r>
                      <a:r>
                        <a:rPr lang="en-US" sz="1400" b="1" u="none" strike="noStrike" dirty="0" smtClean="0">
                          <a:effectLst/>
                          <a:latin typeface="+mj-lt"/>
                        </a:rPr>
                        <a:t> priority</a:t>
                      </a:r>
                      <a:r>
                        <a:rPr lang="en-US" sz="1400" b="1" u="none" strike="noStrike" dirty="0">
                          <a:effectLst/>
                          <a:latin typeface="+mj-lt"/>
                        </a:rPr>
                        <a:t>:</a:t>
                      </a:r>
                      <a:endParaRPr lang="en-US" sz="1400" b="1"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0">
                <a:tc>
                  <a:txBody>
                    <a:bodyPr/>
                    <a:lstStyle/>
                    <a:p>
                      <a:pPr marL="914400" indent="-285750" algn="l" defTabSz="1828800" fontAlgn="b">
                        <a:buFont typeface="Arial" panose="020B0604020202020204" pitchFamily="34" charset="0"/>
                        <a:buChar char="•"/>
                      </a:pPr>
                      <a:r>
                        <a:rPr lang="en-US" sz="1400" u="none" strike="noStrike" dirty="0" smtClean="0">
                          <a:effectLst/>
                          <a:latin typeface="+mj-lt"/>
                        </a:rPr>
                        <a:t>Reduce </a:t>
                      </a:r>
                      <a:r>
                        <a:rPr lang="en-US" sz="1400" u="none" strike="noStrike" dirty="0">
                          <a:effectLst/>
                          <a:latin typeface="+mj-lt"/>
                        </a:rPr>
                        <a:t>smoking</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Nutrition</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Reduce </a:t>
                      </a:r>
                      <a:r>
                        <a:rPr lang="en-US" sz="1400" u="none" strike="noStrike" dirty="0" smtClean="0">
                          <a:effectLst/>
                          <a:latin typeface="+mj-lt"/>
                        </a:rPr>
                        <a:t>smoking/tobacco </a:t>
                      </a:r>
                      <a:r>
                        <a:rPr lang="en-US" sz="1400" u="none" strike="noStrike" dirty="0">
                          <a:effectLst/>
                          <a:latin typeface="+mj-lt"/>
                        </a:rPr>
                        <a:t>use</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Education regarding top chronic diseases</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smtClean="0">
                          <a:effectLst/>
                          <a:latin typeface="+mj-lt"/>
                        </a:rPr>
                        <a:t>Encourage healthy lifestyle changes</a:t>
                      </a:r>
                      <a:r>
                        <a:rPr lang="en-US" sz="1400" u="none" strike="noStrike" baseline="0" dirty="0" smtClean="0">
                          <a:effectLst/>
                          <a:latin typeface="+mj-lt"/>
                        </a:rPr>
                        <a:t> for adults</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smtClean="0">
                          <a:effectLst/>
                          <a:latin typeface="+mj-lt"/>
                        </a:rPr>
                        <a:t>Drug </a:t>
                      </a:r>
                      <a:r>
                        <a:rPr lang="en-US" sz="1400" u="none" strike="noStrike" dirty="0">
                          <a:effectLst/>
                          <a:latin typeface="+mj-lt"/>
                        </a:rPr>
                        <a:t>and alcohol treatment</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8744">
                <a:tc>
                  <a:txBody>
                    <a:bodyPr/>
                    <a:lstStyle/>
                    <a:p>
                      <a:pPr marL="914400" indent="-285750" algn="l" defTabSz="1828800" fontAlgn="b">
                        <a:buFont typeface="Arial" panose="020B0604020202020204" pitchFamily="34" charset="0"/>
                        <a:buChar char="•"/>
                      </a:pPr>
                      <a:r>
                        <a:rPr lang="en-US" sz="1400" u="none" strike="noStrike" dirty="0">
                          <a:effectLst/>
                          <a:latin typeface="+mj-lt"/>
                        </a:rPr>
                        <a:t>Create a public awareness of all providers &amp; services</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Enhance availability of access to health care</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smtClean="0">
                          <a:effectLst/>
                          <a:latin typeface="+mj-lt"/>
                        </a:rPr>
                        <a:t>Drug </a:t>
                      </a:r>
                      <a:r>
                        <a:rPr lang="en-US" sz="1400" u="none" strike="noStrike" dirty="0">
                          <a:effectLst/>
                          <a:latin typeface="+mj-lt"/>
                        </a:rPr>
                        <a:t>and alcohol abuse prevention/awareness</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smtClean="0">
                          <a:effectLst/>
                          <a:latin typeface="+mj-lt"/>
                        </a:rPr>
                        <a:t>Family </a:t>
                      </a:r>
                      <a:r>
                        <a:rPr lang="en-US" sz="1400" u="none" strike="noStrike" dirty="0">
                          <a:effectLst/>
                          <a:latin typeface="+mj-lt"/>
                        </a:rPr>
                        <a:t>health and wellness (physical and emotional)</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smtClean="0">
                          <a:effectLst/>
                          <a:latin typeface="+mj-lt"/>
                        </a:rPr>
                        <a:t>Mental </a:t>
                      </a:r>
                      <a:r>
                        <a:rPr lang="en-US" sz="1400" u="none" strike="noStrike" dirty="0">
                          <a:effectLst/>
                          <a:latin typeface="+mj-lt"/>
                        </a:rPr>
                        <a:t>health (Do we have resources in the community?)</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Parenting and child deaths</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Mental Health</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Heart Disease</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Increase access to physical activity opportunities</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Mental illness</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Mental health</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914400" indent="-285750" algn="l" defTabSz="1828800" fontAlgn="b">
                        <a:buFont typeface="Arial" panose="020B0604020202020204" pitchFamily="34" charset="0"/>
                        <a:buChar char="•"/>
                      </a:pPr>
                      <a:r>
                        <a:rPr lang="en-US" sz="1400" u="none" strike="noStrike" dirty="0">
                          <a:effectLst/>
                          <a:latin typeface="+mj-lt"/>
                        </a:rPr>
                        <a:t>Obesity</a:t>
                      </a:r>
                      <a:endParaRPr lang="en-US" sz="14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685783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436913" y="596769"/>
          <a:ext cx="6858001" cy="5429384"/>
        </p:xfrm>
        <a:graphic>
          <a:graphicData uri="http://schemas.openxmlformats.org/drawingml/2006/table">
            <a:tbl>
              <a:tblPr>
                <a:tableStyleId>{5C22544A-7EE6-4342-B048-85BDC9FD1C3A}</a:tableStyleId>
              </a:tblPr>
              <a:tblGrid>
                <a:gridCol w="6858001"/>
              </a:tblGrid>
              <a:tr h="0">
                <a:tc>
                  <a:txBody>
                    <a:bodyPr/>
                    <a:lstStyle/>
                    <a:p>
                      <a:pPr algn="l" fontAlgn="ctr"/>
                      <a:r>
                        <a:rPr lang="en-US" sz="1300" b="1" u="none" strike="noStrike" dirty="0" smtClean="0">
                          <a:effectLst/>
                          <a:latin typeface="+mj-lt"/>
                        </a:rPr>
                        <a:t>3</a:t>
                      </a:r>
                      <a:r>
                        <a:rPr lang="en-US" sz="1300" b="1" u="none" strike="noStrike" baseline="30000" dirty="0" smtClean="0">
                          <a:effectLst/>
                          <a:latin typeface="+mj-lt"/>
                        </a:rPr>
                        <a:t>rd</a:t>
                      </a:r>
                      <a:r>
                        <a:rPr lang="en-US" sz="1300" b="1" u="none" strike="noStrike" dirty="0" smtClean="0">
                          <a:effectLst/>
                          <a:latin typeface="+mj-lt"/>
                        </a:rPr>
                        <a:t> priority</a:t>
                      </a:r>
                      <a:r>
                        <a:rPr lang="en-US" sz="1300" b="1" u="none" strike="noStrike" dirty="0">
                          <a:effectLst/>
                          <a:latin typeface="+mj-lt"/>
                        </a:rPr>
                        <a:t>:</a:t>
                      </a:r>
                      <a:endParaRPr lang="en-US" sz="1300" b="1" i="0" u="none" strike="noStrike" dirty="0">
                        <a:solidFill>
                          <a:srgbClr val="000000"/>
                        </a:solidFill>
                        <a:effectLst/>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0">
                <a:tc>
                  <a:txBody>
                    <a:bodyPr/>
                    <a:lstStyle/>
                    <a:p>
                      <a:pPr marL="1200150" indent="-285750" algn="l" fontAlgn="b">
                        <a:buFont typeface="Arial" panose="020B0604020202020204" pitchFamily="34" charset="0"/>
                        <a:buChar char="•"/>
                      </a:pPr>
                      <a:r>
                        <a:rPr lang="en-US" sz="1300" u="none" strike="noStrike" dirty="0" smtClean="0">
                          <a:effectLst/>
                          <a:latin typeface="+mj-lt"/>
                        </a:rPr>
                        <a:t>Improve </a:t>
                      </a:r>
                      <a:r>
                        <a:rPr lang="en-US" sz="1300" u="none" strike="noStrike" dirty="0">
                          <a:effectLst/>
                          <a:latin typeface="+mj-lt"/>
                        </a:rPr>
                        <a:t>childhood  diet &amp; exercise</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Mental health care </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Emphasize wellness in mothers -infants</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Prevention/Risk factors of many major chronic diseases.</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smtClean="0">
                          <a:effectLst/>
                          <a:latin typeface="+mj-lt"/>
                        </a:rPr>
                        <a:t>Enhance access to healthcare</a:t>
                      </a:r>
                      <a:r>
                        <a:rPr lang="en-US" sz="1300" u="none" strike="noStrike" baseline="0" dirty="0" smtClean="0">
                          <a:effectLst/>
                          <a:latin typeface="+mj-lt"/>
                        </a:rPr>
                        <a:t> through recruitment, retention and a variety of services. </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smtClean="0">
                          <a:effectLst/>
                          <a:latin typeface="+mj-lt"/>
                        </a:rPr>
                        <a:t>Children </a:t>
                      </a:r>
                      <a:r>
                        <a:rPr lang="en-US" sz="1300" u="none" strike="noStrike" dirty="0">
                          <a:effectLst/>
                          <a:latin typeface="+mj-lt"/>
                        </a:rPr>
                        <a:t>and healthy ways to live</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8744">
                <a:tc>
                  <a:txBody>
                    <a:bodyPr/>
                    <a:lstStyle/>
                    <a:p>
                      <a:pPr marL="1200150" indent="-285750" algn="l" fontAlgn="b">
                        <a:buFont typeface="Arial" panose="020B0604020202020204" pitchFamily="34" charset="0"/>
                        <a:buChar char="•"/>
                      </a:pPr>
                      <a:r>
                        <a:rPr lang="en-US" sz="1300" u="none" strike="noStrike" dirty="0">
                          <a:effectLst/>
                          <a:latin typeface="+mj-lt"/>
                        </a:rPr>
                        <a:t>Explain communications </a:t>
                      </a:r>
                      <a:r>
                        <a:rPr lang="en-US" sz="1300" u="none" strike="noStrike" dirty="0" smtClean="0">
                          <a:effectLst/>
                          <a:latin typeface="+mj-lt"/>
                        </a:rPr>
                        <a:t>between</a:t>
                      </a:r>
                      <a:r>
                        <a:rPr lang="en-US" sz="1300" u="none" strike="noStrike" baseline="0" dirty="0" smtClean="0">
                          <a:effectLst/>
                          <a:latin typeface="+mj-lt"/>
                        </a:rPr>
                        <a:t> </a:t>
                      </a:r>
                      <a:r>
                        <a:rPr lang="en-US" sz="1300" u="none" strike="noStrike" dirty="0" smtClean="0">
                          <a:effectLst/>
                          <a:latin typeface="+mj-lt"/>
                        </a:rPr>
                        <a:t>agencies, providers </a:t>
                      </a:r>
                      <a:r>
                        <a:rPr lang="en-US" sz="1300" u="none" strike="noStrike" dirty="0">
                          <a:effectLst/>
                          <a:latin typeface="+mj-lt"/>
                        </a:rPr>
                        <a:t>&amp; public</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Promo health, wellness, and prevention</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smtClean="0">
                          <a:effectLst/>
                          <a:latin typeface="+mj-lt"/>
                        </a:rPr>
                        <a:t>Education </a:t>
                      </a:r>
                      <a:r>
                        <a:rPr lang="en-US" sz="1300" u="none" strike="noStrike" dirty="0">
                          <a:effectLst/>
                          <a:latin typeface="+mj-lt"/>
                        </a:rPr>
                        <a:t>on prevention of abuse/child &amp; domestic</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Options for low cost/free </a:t>
                      </a:r>
                      <a:r>
                        <a:rPr lang="en-US" sz="1300" u="none" strike="noStrike" dirty="0" smtClean="0">
                          <a:effectLst/>
                          <a:latin typeface="+mj-lt"/>
                        </a:rPr>
                        <a:t>fitness</a:t>
                      </a:r>
                      <a:r>
                        <a:rPr lang="en-US" sz="1300" u="none" strike="noStrike" baseline="0" dirty="0" smtClean="0">
                          <a:effectLst/>
                          <a:latin typeface="+mj-lt"/>
                        </a:rPr>
                        <a:t> </a:t>
                      </a:r>
                      <a:r>
                        <a:rPr lang="en-US" sz="1300" u="none" strike="noStrike" dirty="0" smtClean="0">
                          <a:effectLst/>
                          <a:latin typeface="+mj-lt"/>
                        </a:rPr>
                        <a:t> i.e. </a:t>
                      </a:r>
                      <a:r>
                        <a:rPr lang="en-US" sz="1300" u="none" strike="noStrike" dirty="0">
                          <a:effectLst/>
                          <a:latin typeface="+mj-lt"/>
                        </a:rPr>
                        <a:t>walking/biking trails</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Mental Health</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Obesity</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Pregnancy/Breastfeeding</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Decrease rates of tobacco use among youth and adults</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Prenatal care</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smtClean="0">
                          <a:effectLst/>
                          <a:latin typeface="+mj-lt"/>
                        </a:rPr>
                        <a:t>Physical </a:t>
                      </a:r>
                      <a:r>
                        <a:rPr lang="en-US" sz="1300" u="none" strike="noStrike" dirty="0">
                          <a:effectLst/>
                          <a:latin typeface="+mj-lt"/>
                        </a:rPr>
                        <a:t>activity amongst children and adults</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fontAlgn="b">
                        <a:buFont typeface="Arial" panose="020B0604020202020204" pitchFamily="34" charset="0"/>
                        <a:buChar char="•"/>
                      </a:pPr>
                      <a:r>
                        <a:rPr lang="en-US" sz="1300" u="none" strike="noStrike" dirty="0">
                          <a:effectLst/>
                          <a:latin typeface="+mj-lt"/>
                        </a:rPr>
                        <a:t>Healthy Food Access</a:t>
                      </a:r>
                      <a:endParaRPr lang="en-US" sz="1300" b="0" i="0" u="none" strike="noStrike" dirty="0">
                        <a:effectLst/>
                        <a:latin typeface="+mj-lt"/>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703517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4130560"/>
              </p:ext>
            </p:extLst>
          </p:nvPr>
        </p:nvGraphicFramePr>
        <p:xfrm>
          <a:off x="363895" y="856550"/>
          <a:ext cx="8444203" cy="4782420"/>
        </p:xfrm>
        <a:graphic>
          <a:graphicData uri="http://schemas.openxmlformats.org/drawingml/2006/table">
            <a:tbl>
              <a:tblPr>
                <a:tableStyleId>{5C22544A-7EE6-4342-B048-85BDC9FD1C3A}</a:tableStyleId>
              </a:tblPr>
              <a:tblGrid>
                <a:gridCol w="2282218"/>
                <a:gridCol w="684665"/>
                <a:gridCol w="2163541"/>
                <a:gridCol w="575119"/>
                <a:gridCol w="2163541"/>
                <a:gridCol w="575119"/>
              </a:tblGrid>
              <a:tr h="421744">
                <a:tc>
                  <a:txBody>
                    <a:bodyPr/>
                    <a:lstStyle/>
                    <a:p>
                      <a:pPr algn="l" fontAlgn="b"/>
                      <a:r>
                        <a:rPr lang="en-US" sz="1200" b="1" u="none" strike="noStrike" dirty="0" smtClean="0">
                          <a:effectLst/>
                          <a:latin typeface="+mj-lt"/>
                        </a:rPr>
                        <a:t>First Priority</a:t>
                      </a:r>
                      <a:endParaRPr lang="en-US" sz="1200" b="1"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en-US" sz="1000" b="1" i="0" u="none" strike="noStrike" dirty="0" smtClean="0">
                          <a:effectLst/>
                          <a:latin typeface="+mj-lt"/>
                        </a:rPr>
                        <a:t># of votes</a:t>
                      </a:r>
                      <a:endParaRPr lang="en-US" sz="1000" b="1"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fontAlgn="b"/>
                      <a:r>
                        <a:rPr lang="en-US" sz="1200" b="1" u="none" strike="noStrike" dirty="0" smtClean="0">
                          <a:effectLst/>
                          <a:latin typeface="+mj-lt"/>
                        </a:rPr>
                        <a:t>Second Priority</a:t>
                      </a:r>
                      <a:endParaRPr lang="en-US" sz="1200" b="1"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chemeClr val="dk1"/>
                          </a:solidFill>
                          <a:effectLst/>
                          <a:latin typeface="+mn-lt"/>
                          <a:ea typeface="+mn-ea"/>
                          <a:cs typeface="+mn-cs"/>
                        </a:rPr>
                        <a:t># of votes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l" fontAlgn="b"/>
                      <a:r>
                        <a:rPr lang="en-US" sz="1200" b="1" u="none" strike="noStrike" dirty="0" smtClean="0">
                          <a:effectLst/>
                          <a:latin typeface="+mj-lt"/>
                        </a:rPr>
                        <a:t>Third Priority</a:t>
                      </a:r>
                      <a:endParaRPr lang="en-US" sz="1200" b="1"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chemeClr val="dk1"/>
                          </a:solidFill>
                          <a:effectLst/>
                          <a:latin typeface="+mn-lt"/>
                          <a:ea typeface="+mn-ea"/>
                          <a:cs typeface="+mn-cs"/>
                        </a:rPr>
                        <a:t># of votes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r>
              <a:tr h="616738">
                <a:tc>
                  <a:txBody>
                    <a:bodyPr/>
                    <a:lstStyle/>
                    <a:p>
                      <a:pPr algn="l" fontAlgn="b"/>
                      <a:r>
                        <a:rPr lang="en-US" sz="1200" u="none" strike="noStrike" dirty="0">
                          <a:effectLst/>
                          <a:latin typeface="+mj-lt"/>
                        </a:rPr>
                        <a:t>Physical Activity, Nutrition &amp; Obesity</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6</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Physical Activity, Nutrition &amp; Obesity</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3</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Physical Activity, Nutrition &amp; Obesity</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5</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67500">
                <a:tc>
                  <a:txBody>
                    <a:bodyPr/>
                    <a:lstStyle/>
                    <a:p>
                      <a:pPr algn="l" fontAlgn="b"/>
                      <a:r>
                        <a:rPr lang="en-US" sz="1200" u="none" strike="noStrike" dirty="0" smtClean="0">
                          <a:effectLst/>
                          <a:latin typeface="+mj-lt"/>
                        </a:rPr>
                        <a:t>Access </a:t>
                      </a:r>
                      <a:r>
                        <a:rPr lang="en-US" sz="1200" u="none" strike="noStrike" dirty="0">
                          <a:effectLst/>
                          <a:latin typeface="+mj-lt"/>
                        </a:rPr>
                        <a:t>/</a:t>
                      </a:r>
                      <a:r>
                        <a:rPr lang="en-US" sz="1200" u="none" strike="noStrike" dirty="0" smtClean="0">
                          <a:effectLst/>
                          <a:latin typeface="+mj-lt"/>
                        </a:rPr>
                        <a:t> </a:t>
                      </a:r>
                      <a:r>
                        <a:rPr lang="en-US" sz="1200" u="none" strike="noStrike" dirty="0">
                          <a:effectLst/>
                          <a:latin typeface="+mj-lt"/>
                        </a:rPr>
                        <a:t>Health Care</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4</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smtClean="0">
                          <a:effectLst/>
                          <a:latin typeface="+mj-lt"/>
                        </a:rPr>
                        <a:t>Access </a:t>
                      </a:r>
                      <a:r>
                        <a:rPr lang="en-US" sz="1200" u="none" strike="noStrike" dirty="0">
                          <a:effectLst/>
                          <a:latin typeface="+mj-lt"/>
                        </a:rPr>
                        <a:t>/</a:t>
                      </a:r>
                      <a:r>
                        <a:rPr lang="en-US" sz="1200" u="none" strike="noStrike" dirty="0" smtClean="0">
                          <a:effectLst/>
                          <a:latin typeface="+mj-lt"/>
                        </a:rPr>
                        <a:t> </a:t>
                      </a:r>
                      <a:r>
                        <a:rPr lang="en-US" sz="1200" u="none" strike="noStrike" dirty="0">
                          <a:effectLst/>
                          <a:latin typeface="+mj-lt"/>
                        </a:rPr>
                        <a:t>Health Care</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2</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kern="1200" dirty="0" smtClean="0">
                          <a:solidFill>
                            <a:schemeClr val="dk1"/>
                          </a:solidFill>
                          <a:effectLst/>
                          <a:latin typeface="+mn-lt"/>
                          <a:ea typeface="+mn-ea"/>
                          <a:cs typeface="+mn-cs"/>
                        </a:rPr>
                        <a:t>Access / Health Care</a:t>
                      </a:r>
                      <a:endParaRPr lang="en-US" sz="1200" b="0" i="0" u="none" strike="noStrike" kern="1200" dirty="0">
                        <a:solidFill>
                          <a:schemeClr val="dk1"/>
                        </a:solidFill>
                        <a:effectLst/>
                        <a:latin typeface="+mn-lt"/>
                        <a:ea typeface="+mn-ea"/>
                        <a:cs typeface="+mn-cs"/>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2</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91885">
                <a:tc>
                  <a:txBody>
                    <a:bodyPr/>
                    <a:lstStyle/>
                    <a:p>
                      <a:pPr algn="l" fontAlgn="b"/>
                      <a:r>
                        <a:rPr lang="en-US" sz="1200" u="none" strike="noStrike" dirty="0" smtClean="0">
                          <a:effectLst/>
                          <a:latin typeface="+mj-lt"/>
                        </a:rPr>
                        <a:t>Mental Health</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Mental Health</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5</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Mental Health</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2</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17241">
                <a:tc>
                  <a:txBody>
                    <a:bodyPr/>
                    <a:lstStyle/>
                    <a:p>
                      <a:pPr algn="l" fontAlgn="b"/>
                      <a:r>
                        <a:rPr lang="en-US" sz="1200" u="none" strike="noStrike" kern="1200" dirty="0" smtClean="0">
                          <a:solidFill>
                            <a:schemeClr val="dk1"/>
                          </a:solidFill>
                          <a:effectLst/>
                          <a:latin typeface="+mn-lt"/>
                          <a:ea typeface="+mn-ea"/>
                          <a:cs typeface="+mn-cs"/>
                        </a:rPr>
                        <a:t>Maternal &amp; Child Health</a:t>
                      </a:r>
                      <a:endParaRPr lang="en-US" sz="1200" b="0" i="0" u="none" strike="noStrike" kern="1200" dirty="0">
                        <a:solidFill>
                          <a:schemeClr val="dk1"/>
                        </a:solidFill>
                        <a:effectLst/>
                        <a:latin typeface="+mn-lt"/>
                        <a:ea typeface="+mn-ea"/>
                        <a:cs typeface="+mn-cs"/>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Maternal &amp; Child Health</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Maternal &amp; Child Health</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5</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46004">
                <a:tc>
                  <a:txBody>
                    <a:bodyPr/>
                    <a:lstStyle/>
                    <a:p>
                      <a:pPr algn="l" fontAlgn="b"/>
                      <a:r>
                        <a:rPr lang="en-US" sz="1200" u="none" strike="noStrike" dirty="0" smtClean="0">
                          <a:effectLst/>
                          <a:latin typeface="+mj-lt"/>
                        </a:rPr>
                        <a:t>Chronic Disease</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2</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kern="1200" dirty="0" smtClean="0">
                          <a:solidFill>
                            <a:schemeClr val="dk1"/>
                          </a:solidFill>
                          <a:effectLst/>
                          <a:latin typeface="+mn-lt"/>
                          <a:ea typeface="+mn-ea"/>
                          <a:cs typeface="+mn-cs"/>
                        </a:rPr>
                        <a:t>Chronic Disease</a:t>
                      </a:r>
                      <a:endParaRPr lang="en-US" sz="1200" b="0" i="0" u="none" strike="noStrike" kern="1200" dirty="0">
                        <a:solidFill>
                          <a:schemeClr val="dk1"/>
                        </a:solidFill>
                        <a:effectLst/>
                        <a:latin typeface="+mn-lt"/>
                        <a:ea typeface="+mn-ea"/>
                        <a:cs typeface="+mn-cs"/>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smtClean="0">
                          <a:effectLst/>
                          <a:latin typeface="+mj-lt"/>
                        </a:rPr>
                        <a:t>2</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kern="1200" dirty="0" smtClean="0">
                          <a:solidFill>
                            <a:schemeClr val="dk1"/>
                          </a:solidFill>
                          <a:effectLst/>
                          <a:latin typeface="+mn-lt"/>
                          <a:ea typeface="+mn-ea"/>
                          <a:cs typeface="+mn-cs"/>
                        </a:rPr>
                        <a:t>Chronic Disease</a:t>
                      </a:r>
                      <a:endParaRPr lang="en-US" sz="1200" b="0" i="0" u="none" strike="noStrike" kern="1200" dirty="0">
                        <a:solidFill>
                          <a:schemeClr val="dk1"/>
                        </a:solidFill>
                        <a:effectLst/>
                        <a:latin typeface="+mn-lt"/>
                        <a:ea typeface="+mn-ea"/>
                        <a:cs typeface="+mn-cs"/>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46004">
                <a:tc>
                  <a:txBody>
                    <a:bodyPr/>
                    <a:lstStyle/>
                    <a:p>
                      <a:pPr algn="l" fontAlgn="b"/>
                      <a:r>
                        <a:rPr lang="en-US" sz="1200" u="none" strike="noStrike" dirty="0">
                          <a:effectLst/>
                          <a:latin typeface="+mj-lt"/>
                        </a:rPr>
                        <a:t>Info &amp; Data Sharing</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Tobacco</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2</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Tobacco</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34036">
                <a:tc>
                  <a:txBody>
                    <a:bodyPr/>
                    <a:lstStyle/>
                    <a:p>
                      <a:r>
                        <a:rPr lang="en-US" sz="1200" dirty="0" smtClean="0"/>
                        <a:t>Medication</a:t>
                      </a:r>
                      <a:endParaRPr lang="en-US" sz="1200" dirty="0"/>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dirty="0" smtClean="0"/>
                        <a:t>1</a:t>
                      </a:r>
                      <a:endParaRPr lang="en-US" sz="1200" dirty="0"/>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Alcohol</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2</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Access - Communication &amp; Coordination</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63894">
                <a:tc>
                  <a:txBody>
                    <a:bodyPr/>
                    <a:lstStyle/>
                    <a:p>
                      <a:pPr algn="l" fontAlgn="b"/>
                      <a:r>
                        <a:rPr lang="en-US" sz="1200" b="0" i="0" u="none" strike="noStrike" dirty="0" smtClean="0">
                          <a:effectLst/>
                          <a:latin typeface="+mj-lt"/>
                        </a:rPr>
                        <a:t>Policy,</a:t>
                      </a:r>
                      <a:r>
                        <a:rPr lang="en-US" sz="1200" b="0" i="0" u="none" strike="noStrike" baseline="0" dirty="0" smtClean="0">
                          <a:effectLst/>
                          <a:latin typeface="+mj-lt"/>
                        </a:rPr>
                        <a:t> Systems, Environment</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200" u="none" strike="noStrike" dirty="0">
                          <a:effectLst/>
                          <a:latin typeface="+mj-lt"/>
                        </a:rPr>
                        <a:t>Healthy Lifestyles</a:t>
                      </a:r>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1</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effectLst/>
                        <a:latin typeface="+mj-lt"/>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0689">
                <a:tc>
                  <a:txBody>
                    <a:bodyPr/>
                    <a:lstStyle/>
                    <a:p>
                      <a:pPr algn="l" fontAlgn="b"/>
                      <a:r>
                        <a:rPr lang="en-US" sz="1200" u="none" strike="noStrike" dirty="0" smtClean="0">
                          <a:effectLst/>
                          <a:latin typeface="+mj-lt"/>
                        </a:rPr>
                        <a:t>Wellness</a:t>
                      </a:r>
                      <a:r>
                        <a:rPr lang="en-US" sz="1200" u="none" strike="noStrike" baseline="0" dirty="0" smtClean="0">
                          <a:effectLst/>
                          <a:latin typeface="+mj-lt"/>
                        </a:rPr>
                        <a:t> &amp; Prevention</a:t>
                      </a:r>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1200" b="0" i="0" u="none" strike="noStrike" dirty="0">
                          <a:effectLst/>
                          <a:latin typeface="+mj-lt"/>
                        </a:rPr>
                        <a:t>2</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effectLst/>
                        <a:latin typeface="+mj-lt"/>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effectLst/>
                        <a:latin typeface="+mj-lt"/>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effectLst/>
                        <a:latin typeface="+mj-lt"/>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3894">
                <a:tc>
                  <a:txBody>
                    <a:bodyPr/>
                    <a:lstStyle/>
                    <a:p>
                      <a:pPr algn="l" fontAlgn="b"/>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endParaRPr lang="en-US" sz="1200" b="0" i="0" u="none" strike="noStrike" dirty="0">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200" b="0" i="0" u="none" strike="noStrike" dirty="0">
                        <a:effectLst/>
                        <a:latin typeface="+mj-lt"/>
                      </a:endParaRPr>
                    </a:p>
                  </a:txBody>
                  <a:tcPr marT="91440" marB="9144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200" b="0" i="0" u="none" strike="noStrike" dirty="0">
                        <a:effectLst/>
                        <a:latin typeface="+mj-lt"/>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en-US" sz="1200" b="0" i="0" u="none" strike="noStrike" dirty="0">
                        <a:effectLst/>
                        <a:latin typeface="+mj-lt"/>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effectLst/>
                        <a:latin typeface="+mj-lt"/>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123121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655976"/>
            <a:ext cx="8165550" cy="1492898"/>
          </a:xfrm>
        </p:spPr>
        <p:txBody>
          <a:bodyPr>
            <a:normAutofit/>
          </a:bodyPr>
          <a:lstStyle/>
          <a:p>
            <a:pPr>
              <a:lnSpc>
                <a:spcPct val="100000"/>
              </a:lnSpc>
              <a:spcBef>
                <a:spcPts val="0"/>
              </a:spcBef>
            </a:pPr>
            <a:r>
              <a:rPr lang="en-US" dirty="0"/>
              <a:t>What community do you represent? </a:t>
            </a:r>
          </a:p>
        </p:txBody>
      </p:sp>
      <p:sp>
        <p:nvSpPr>
          <p:cNvPr id="3" name="Title 2"/>
          <p:cNvSpPr>
            <a:spLocks noGrp="1"/>
          </p:cNvSpPr>
          <p:nvPr>
            <p:ph type="title"/>
          </p:nvPr>
        </p:nvSpPr>
        <p:spPr>
          <a:xfrm>
            <a:off x="623888" y="1709739"/>
            <a:ext cx="7886700" cy="2852737"/>
          </a:xfrm>
        </p:spPr>
        <p:txBody>
          <a:bodyPr/>
          <a:lstStyle/>
          <a:p>
            <a:r>
              <a:rPr lang="en-US" dirty="0" smtClean="0"/>
              <a:t>Q10</a:t>
            </a:r>
            <a:endParaRPr lang="en-US" dirty="0"/>
          </a:p>
        </p:txBody>
      </p:sp>
    </p:spTree>
    <p:extLst>
      <p:ext uri="{BB962C8B-B14F-4D97-AF65-F5344CB8AC3E}">
        <p14:creationId xmlns:p14="http://schemas.microsoft.com/office/powerpoint/2010/main" val="3566584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85902" y="234498"/>
            <a:ext cx="8443494" cy="7265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Respondents' Work &amp; Home Zip Codes</a:t>
            </a:r>
            <a:endParaRPr lang="en-US" sz="3600" dirty="0"/>
          </a:p>
        </p:txBody>
      </p:sp>
      <p:grpSp>
        <p:nvGrpSpPr>
          <p:cNvPr id="21" name="Group 20"/>
          <p:cNvGrpSpPr/>
          <p:nvPr/>
        </p:nvGrpSpPr>
        <p:grpSpPr>
          <a:xfrm>
            <a:off x="485902" y="811174"/>
            <a:ext cx="8292867" cy="5797426"/>
            <a:chOff x="390652" y="1144549"/>
            <a:chExt cx="8292867" cy="5797426"/>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794" y="1144549"/>
              <a:ext cx="6068915" cy="5797426"/>
            </a:xfrm>
            <a:prstGeom prst="rect">
              <a:avLst/>
            </a:prstGeom>
          </p:spPr>
        </p:pic>
        <p:sp>
          <p:nvSpPr>
            <p:cNvPr id="4" name="Title 4"/>
            <p:cNvSpPr txBox="1">
              <a:spLocks/>
            </p:cNvSpPr>
            <p:nvPr/>
          </p:nvSpPr>
          <p:spPr>
            <a:xfrm>
              <a:off x="485902" y="3463049"/>
              <a:ext cx="935010" cy="598651"/>
            </a:xfrm>
            <a:prstGeom prst="rect">
              <a:avLst/>
            </a:prstGeom>
            <a:ln>
              <a:solidFill>
                <a:schemeClr val="accent5"/>
              </a:solidFill>
            </a:ln>
          </p:spPr>
          <p:txBody>
            <a:bodyPr tIns="91440" bIns="9144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smtClean="0"/>
                <a:t>21 Work</a:t>
              </a:r>
            </a:p>
            <a:p>
              <a:r>
                <a:rPr lang="en-US" sz="1500" dirty="0" smtClean="0"/>
                <a:t>21 Home</a:t>
              </a:r>
              <a:endParaRPr lang="en-US" sz="1500" dirty="0"/>
            </a:p>
          </p:txBody>
        </p:sp>
        <p:cxnSp>
          <p:nvCxnSpPr>
            <p:cNvPr id="8" name="Straight Arrow Connector 7"/>
            <p:cNvCxnSpPr/>
            <p:nvPr/>
          </p:nvCxnSpPr>
          <p:spPr>
            <a:xfrm flipH="1">
              <a:off x="1394794" y="3505200"/>
              <a:ext cx="1367456" cy="25717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Title 4"/>
            <p:cNvSpPr txBox="1">
              <a:spLocks/>
            </p:cNvSpPr>
            <p:nvPr/>
          </p:nvSpPr>
          <p:spPr>
            <a:xfrm>
              <a:off x="390652" y="5984094"/>
              <a:ext cx="935010" cy="598651"/>
            </a:xfrm>
            <a:prstGeom prst="rect">
              <a:avLst/>
            </a:prstGeom>
            <a:ln>
              <a:solidFill>
                <a:schemeClr val="accent5"/>
              </a:solidFill>
            </a:ln>
          </p:spPr>
          <p:txBody>
            <a:bodyPr tIns="91440" bIns="9144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smtClean="0"/>
                <a:t>2 Work</a:t>
              </a:r>
            </a:p>
            <a:p>
              <a:r>
                <a:rPr lang="en-US" sz="1500" dirty="0" smtClean="0"/>
                <a:t>3 Home</a:t>
              </a:r>
              <a:endParaRPr lang="en-US" sz="1500" dirty="0"/>
            </a:p>
          </p:txBody>
        </p:sp>
        <p:cxnSp>
          <p:nvCxnSpPr>
            <p:cNvPr id="10" name="Straight Arrow Connector 9"/>
            <p:cNvCxnSpPr/>
            <p:nvPr/>
          </p:nvCxnSpPr>
          <p:spPr>
            <a:xfrm flipH="1">
              <a:off x="1223344" y="6283419"/>
              <a:ext cx="1436588"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itle 4"/>
            <p:cNvSpPr txBox="1">
              <a:spLocks/>
            </p:cNvSpPr>
            <p:nvPr/>
          </p:nvSpPr>
          <p:spPr>
            <a:xfrm>
              <a:off x="7377034" y="3945745"/>
              <a:ext cx="935010" cy="340506"/>
            </a:xfrm>
            <a:prstGeom prst="rect">
              <a:avLst/>
            </a:prstGeom>
            <a:ln>
              <a:solidFill>
                <a:schemeClr val="accent5"/>
              </a:solidFill>
            </a:ln>
          </p:spPr>
          <p:txBody>
            <a:bodyPr tIns="91440" bIns="9144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smtClean="0"/>
                <a:t>1 Home</a:t>
              </a:r>
              <a:endParaRPr lang="en-US" sz="1500" dirty="0"/>
            </a:p>
          </p:txBody>
        </p:sp>
        <p:cxnSp>
          <p:nvCxnSpPr>
            <p:cNvPr id="13" name="Straight Arrow Connector 12"/>
            <p:cNvCxnSpPr/>
            <p:nvPr/>
          </p:nvCxnSpPr>
          <p:spPr>
            <a:xfrm flipV="1">
              <a:off x="6172327" y="4115998"/>
              <a:ext cx="1284441" cy="57030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7" name="Title 4"/>
            <p:cNvSpPr txBox="1">
              <a:spLocks/>
            </p:cNvSpPr>
            <p:nvPr/>
          </p:nvSpPr>
          <p:spPr>
            <a:xfrm>
              <a:off x="7748509" y="5008104"/>
              <a:ext cx="935010" cy="592595"/>
            </a:xfrm>
            <a:prstGeom prst="rect">
              <a:avLst/>
            </a:prstGeom>
            <a:ln>
              <a:solidFill>
                <a:schemeClr val="accent5"/>
              </a:solidFill>
            </a:ln>
          </p:spPr>
          <p:txBody>
            <a:bodyPr tIns="91440" bIns="9144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smtClean="0"/>
                <a:t>2 Work*</a:t>
              </a:r>
            </a:p>
            <a:p>
              <a:r>
                <a:rPr lang="en-US" sz="1500" dirty="0" smtClean="0"/>
                <a:t>1 Home*</a:t>
              </a:r>
              <a:endParaRPr lang="en-US" sz="1500" dirty="0"/>
            </a:p>
          </p:txBody>
        </p:sp>
        <p:cxnSp>
          <p:nvCxnSpPr>
            <p:cNvPr id="18" name="Straight Arrow Connector 17"/>
            <p:cNvCxnSpPr/>
            <p:nvPr/>
          </p:nvCxnSpPr>
          <p:spPr>
            <a:xfrm>
              <a:off x="7014429" y="5328962"/>
              <a:ext cx="820258"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itle 4"/>
          <p:cNvSpPr txBox="1">
            <a:spLocks/>
          </p:cNvSpPr>
          <p:nvPr/>
        </p:nvSpPr>
        <p:spPr>
          <a:xfrm>
            <a:off x="4076700" y="6466139"/>
            <a:ext cx="5133976" cy="308306"/>
          </a:xfrm>
          <a:prstGeom prst="rect">
            <a:avLst/>
          </a:prstGeom>
          <a:ln>
            <a:noFill/>
          </a:ln>
        </p:spPr>
        <p:txBody>
          <a:bodyPr tIns="91440" bIns="9144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smtClean="0"/>
              <a:t>*City associated with zip code 67024 is Cedar Vale, Chautauqua County </a:t>
            </a:r>
            <a:endParaRPr lang="en-US" sz="1200" dirty="0"/>
          </a:p>
        </p:txBody>
      </p:sp>
    </p:spTree>
    <p:extLst>
      <p:ext uri="{BB962C8B-B14F-4D97-AF65-F5344CB8AC3E}">
        <p14:creationId xmlns:p14="http://schemas.microsoft.com/office/powerpoint/2010/main" val="8535975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655976"/>
            <a:ext cx="8165550" cy="1492898"/>
          </a:xfrm>
        </p:spPr>
        <p:txBody>
          <a:bodyPr>
            <a:normAutofit/>
          </a:bodyPr>
          <a:lstStyle/>
          <a:p>
            <a:pPr>
              <a:lnSpc>
                <a:spcPct val="100000"/>
              </a:lnSpc>
              <a:spcBef>
                <a:spcPts val="0"/>
              </a:spcBef>
            </a:pPr>
            <a:r>
              <a:rPr lang="en-US" dirty="0" smtClean="0"/>
              <a:t>Additional Comments</a:t>
            </a:r>
            <a:endParaRPr lang="en-US" dirty="0"/>
          </a:p>
        </p:txBody>
      </p:sp>
      <p:sp>
        <p:nvSpPr>
          <p:cNvPr id="3" name="Title 2"/>
          <p:cNvSpPr>
            <a:spLocks noGrp="1"/>
          </p:cNvSpPr>
          <p:nvPr>
            <p:ph type="title"/>
          </p:nvPr>
        </p:nvSpPr>
        <p:spPr>
          <a:xfrm>
            <a:off x="623888" y="1709739"/>
            <a:ext cx="7886700" cy="2852737"/>
          </a:xfrm>
        </p:spPr>
        <p:txBody>
          <a:bodyPr/>
          <a:lstStyle/>
          <a:p>
            <a:r>
              <a:rPr lang="en-US" dirty="0" smtClean="0"/>
              <a:t>Q11</a:t>
            </a:r>
            <a:endParaRPr lang="en-US" dirty="0"/>
          </a:p>
        </p:txBody>
      </p:sp>
    </p:spTree>
    <p:extLst>
      <p:ext uri="{BB962C8B-B14F-4D97-AF65-F5344CB8AC3E}">
        <p14:creationId xmlns:p14="http://schemas.microsoft.com/office/powerpoint/2010/main" val="28126622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7094"/>
            <a:ext cx="7886700" cy="1109108"/>
          </a:xfrm>
        </p:spPr>
        <p:txBody>
          <a:bodyPr>
            <a:normAutofit/>
          </a:bodyPr>
          <a:lstStyle/>
          <a:p>
            <a:r>
              <a:rPr lang="en-US" sz="3600" dirty="0" smtClean="0"/>
              <a:t>Other Comments:</a:t>
            </a:r>
            <a:endParaRPr lang="en-US" sz="3600" dirty="0"/>
          </a:p>
        </p:txBody>
      </p:sp>
      <p:sp>
        <p:nvSpPr>
          <p:cNvPr id="4" name="Content Placeholder 3"/>
          <p:cNvSpPr>
            <a:spLocks noGrp="1"/>
          </p:cNvSpPr>
          <p:nvPr>
            <p:ph idx="1"/>
          </p:nvPr>
        </p:nvSpPr>
        <p:spPr>
          <a:xfrm>
            <a:off x="628650" y="1586202"/>
            <a:ext cx="7886700" cy="4982548"/>
          </a:xfrm>
        </p:spPr>
        <p:txBody>
          <a:bodyPr>
            <a:normAutofit/>
          </a:bodyPr>
          <a:lstStyle/>
          <a:p>
            <a:pPr>
              <a:lnSpc>
                <a:spcPct val="110000"/>
              </a:lnSpc>
              <a:spcBef>
                <a:spcPts val="0"/>
              </a:spcBef>
              <a:spcAft>
                <a:spcPts val="600"/>
              </a:spcAft>
            </a:pPr>
            <a:r>
              <a:rPr lang="en-US" sz="2000" dirty="0" smtClean="0"/>
              <a:t>None </a:t>
            </a:r>
            <a:r>
              <a:rPr lang="en-US" sz="2000" dirty="0"/>
              <a:t>- other than would like to assure these priorities are translated into tangible actions with metrics to gauge progress. It is distressing/shameful that Cowley County is one of the least healthy areas of </a:t>
            </a:r>
            <a:r>
              <a:rPr lang="en-US" sz="2000" dirty="0" smtClean="0"/>
              <a:t>Kansas.</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Improved education for adults over 18 years of age on knowledge of physical and mental health and wellness</a:t>
            </a:r>
            <a:r>
              <a:rPr lang="en-US" sz="2000" dirty="0" smtClean="0"/>
              <a:t>.</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thank you</a:t>
            </a:r>
            <a:r>
              <a:rPr lang="en-US" sz="2000" dirty="0" smtClean="0"/>
              <a:t>!</a:t>
            </a:r>
            <a:endParaRPr lang="en-US" sz="2000" dirty="0"/>
          </a:p>
        </p:txBody>
      </p:sp>
    </p:spTree>
    <p:extLst>
      <p:ext uri="{BB962C8B-B14F-4D97-AF65-F5344CB8AC3E}">
        <p14:creationId xmlns:p14="http://schemas.microsoft.com/office/powerpoint/2010/main" val="4344102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Community Health Improvement Plan Review</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78936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65000"/>
                    <a:lumOff val="35000"/>
                  </a:schemeClr>
                </a:solidFill>
              </a:rPr>
              <a:t> </a:t>
            </a:r>
            <a:endParaRPr lang="en-US"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rPr>
              <a:t> </a:t>
            </a:r>
            <a:endParaRPr lang="en-US" dirty="0">
              <a:solidFill>
                <a:schemeClr val="tx1">
                  <a:lumMod val="65000"/>
                  <a:lumOff val="35000"/>
                </a:schemeClr>
              </a:solidFill>
            </a:endParaRPr>
          </a:p>
        </p:txBody>
      </p:sp>
      <p:graphicFrame>
        <p:nvGraphicFramePr>
          <p:cNvPr id="6" name="Chart 5"/>
          <p:cNvGraphicFramePr>
            <a:graphicFrameLocks/>
          </p:cNvGraphicFramePr>
          <p:nvPr>
            <p:extLst>
              <p:ext uri="{D42A27DB-BD31-4B8C-83A1-F6EECF244321}">
                <p14:modId xmlns:p14="http://schemas.microsoft.com/office/powerpoint/2010/main" val="3080106467"/>
              </p:ext>
            </p:extLst>
          </p:nvPr>
        </p:nvGraphicFramePr>
        <p:xfrm>
          <a:off x="457200" y="30956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9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968840795"/>
              </p:ext>
            </p:extLst>
          </p:nvPr>
        </p:nvGraphicFramePr>
        <p:xfrm>
          <a:off x="563880" y="232410"/>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693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93761309"/>
              </p:ext>
            </p:extLst>
          </p:nvPr>
        </p:nvGraphicFramePr>
        <p:xfrm>
          <a:off x="299678" y="53788"/>
          <a:ext cx="8513910" cy="6804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456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and Protective</a:t>
            </a:r>
            <a:br>
              <a:rPr lang="en-US" dirty="0" smtClean="0"/>
            </a:br>
            <a:r>
              <a:rPr lang="en-US" dirty="0" smtClean="0"/>
              <a:t>Behaviors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0630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17141257"/>
              </p:ext>
            </p:extLst>
          </p:nvPr>
        </p:nvGraphicFramePr>
        <p:xfrm>
          <a:off x="497062" y="22810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1925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82755441"/>
              </p:ext>
            </p:extLst>
          </p:nvPr>
        </p:nvGraphicFramePr>
        <p:xfrm>
          <a:off x="611362" y="243296"/>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86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37384462"/>
              </p:ext>
            </p:extLst>
          </p:nvPr>
        </p:nvGraphicFramePr>
        <p:xfrm>
          <a:off x="535162" y="19000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9016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99589863"/>
              </p:ext>
            </p:extLst>
          </p:nvPr>
        </p:nvGraphicFramePr>
        <p:xfrm>
          <a:off x="458962" y="19000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610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29149608"/>
              </p:ext>
            </p:extLst>
          </p:nvPr>
        </p:nvGraphicFramePr>
        <p:xfrm>
          <a:off x="592312" y="12333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8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Demographics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909790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95676216"/>
              </p:ext>
            </p:extLst>
          </p:nvPr>
        </p:nvGraphicFramePr>
        <p:xfrm>
          <a:off x="706612" y="19000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6330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88003567"/>
              </p:ext>
            </p:extLst>
          </p:nvPr>
        </p:nvGraphicFramePr>
        <p:xfrm>
          <a:off x="630412" y="23763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624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02370724"/>
              </p:ext>
            </p:extLst>
          </p:nvPr>
        </p:nvGraphicFramePr>
        <p:xfrm>
          <a:off x="423263" y="229629"/>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2868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41049829"/>
              </p:ext>
            </p:extLst>
          </p:nvPr>
        </p:nvGraphicFramePr>
        <p:xfrm>
          <a:off x="468487" y="243236"/>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474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Maternal and Child Health</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02223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05557126"/>
              </p:ext>
            </p:extLst>
          </p:nvPr>
        </p:nvGraphicFramePr>
        <p:xfrm>
          <a:off x="528468" y="154739"/>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0180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95653084"/>
              </p:ext>
            </p:extLst>
          </p:nvPr>
        </p:nvGraphicFramePr>
        <p:xfrm>
          <a:off x="639937" y="24715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7720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233413727"/>
              </p:ext>
            </p:extLst>
          </p:nvPr>
        </p:nvGraphicFramePr>
        <p:xfrm>
          <a:off x="601837" y="21858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83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579785956"/>
              </p:ext>
            </p:extLst>
          </p:nvPr>
        </p:nvGraphicFramePr>
        <p:xfrm>
          <a:off x="563737" y="25668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4457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24244362"/>
              </p:ext>
            </p:extLst>
          </p:nvPr>
        </p:nvGraphicFramePr>
        <p:xfrm>
          <a:off x="582787" y="20905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683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929407662"/>
              </p:ext>
            </p:extLst>
          </p:nvPr>
        </p:nvGraphicFramePr>
        <p:xfrm>
          <a:off x="567690" y="281940"/>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2249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89157361"/>
              </p:ext>
            </p:extLst>
          </p:nvPr>
        </p:nvGraphicFramePr>
        <p:xfrm>
          <a:off x="554212" y="20905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024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89091723"/>
              </p:ext>
            </p:extLst>
          </p:nvPr>
        </p:nvGraphicFramePr>
        <p:xfrm>
          <a:off x="601837" y="19000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0201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51517006"/>
              </p:ext>
            </p:extLst>
          </p:nvPr>
        </p:nvGraphicFramePr>
        <p:xfrm>
          <a:off x="590510" y="279829"/>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95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698516462"/>
              </p:ext>
            </p:extLst>
          </p:nvPr>
        </p:nvGraphicFramePr>
        <p:xfrm>
          <a:off x="544830" y="189969"/>
          <a:ext cx="82296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534026" y="6398483"/>
            <a:ext cx="3193964" cy="230832"/>
          </a:xfrm>
          <a:prstGeom prst="rect">
            <a:avLst/>
          </a:prstGeom>
          <a:noFill/>
        </p:spPr>
        <p:txBody>
          <a:bodyPr wrap="square" rtlCol="0">
            <a:spAutoFit/>
          </a:bodyPr>
          <a:lstStyle/>
          <a:p>
            <a:r>
              <a:rPr lang="en-US" sz="900" dirty="0">
                <a:solidFill>
                  <a:schemeClr val="tx1">
                    <a:lumMod val="50000"/>
                    <a:lumOff val="50000"/>
                  </a:schemeClr>
                </a:solidFill>
                <a:latin typeface="Trebuchet MS" panose="020B0603020202020204" pitchFamily="34" charset="0"/>
              </a:rPr>
              <a:t>Kansas Department of Health and Environment 2013-2014</a:t>
            </a:r>
          </a:p>
        </p:txBody>
      </p:sp>
    </p:spTree>
    <p:extLst>
      <p:ext uri="{BB962C8B-B14F-4D97-AF65-F5344CB8AC3E}">
        <p14:creationId xmlns:p14="http://schemas.microsoft.com/office/powerpoint/2010/main" val="2614825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74521876"/>
              </p:ext>
            </p:extLst>
          </p:nvPr>
        </p:nvGraphicFramePr>
        <p:xfrm>
          <a:off x="556260" y="260985"/>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9216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 Status</a:t>
            </a:r>
            <a:br>
              <a:rPr lang="en-US" dirty="0" smtClean="0"/>
            </a:br>
            <a:r>
              <a:rPr lang="en-US" dirty="0" smtClean="0"/>
              <a:t>and Chronic Disease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32670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67269695"/>
              </p:ext>
            </p:extLst>
          </p:nvPr>
        </p:nvGraphicFramePr>
        <p:xfrm>
          <a:off x="563737" y="28525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8396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260028195"/>
              </p:ext>
            </p:extLst>
          </p:nvPr>
        </p:nvGraphicFramePr>
        <p:xfrm>
          <a:off x="658987" y="19953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7996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44779588"/>
              </p:ext>
            </p:extLst>
          </p:nvPr>
        </p:nvGraphicFramePr>
        <p:xfrm>
          <a:off x="276625" y="205712"/>
          <a:ext cx="8549133"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36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43476564"/>
              </p:ext>
            </p:extLst>
          </p:nvPr>
        </p:nvGraphicFramePr>
        <p:xfrm>
          <a:off x="315045" y="247158"/>
          <a:ext cx="8402092"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256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42421553"/>
              </p:ext>
            </p:extLst>
          </p:nvPr>
        </p:nvGraphicFramePr>
        <p:xfrm>
          <a:off x="115262" y="115262"/>
          <a:ext cx="8913478" cy="6831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045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68562695"/>
              </p:ext>
            </p:extLst>
          </p:nvPr>
        </p:nvGraphicFramePr>
        <p:xfrm>
          <a:off x="376518" y="218583"/>
          <a:ext cx="8435869"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0799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02091831"/>
              </p:ext>
            </p:extLst>
          </p:nvPr>
        </p:nvGraphicFramePr>
        <p:xfrm>
          <a:off x="253573" y="260985"/>
          <a:ext cx="8539907"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9247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41153708"/>
              </p:ext>
            </p:extLst>
          </p:nvPr>
        </p:nvGraphicFramePr>
        <p:xfrm>
          <a:off x="291993" y="107576"/>
          <a:ext cx="8568019" cy="6570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508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563737" y="21858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0325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535162" y="18048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0375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Mortality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2164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8071653"/>
              </p:ext>
            </p:extLst>
          </p:nvPr>
        </p:nvGraphicFramePr>
        <p:xfrm>
          <a:off x="161365" y="229790"/>
          <a:ext cx="8921163"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428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163873982"/>
              </p:ext>
            </p:extLst>
          </p:nvPr>
        </p:nvGraphicFramePr>
        <p:xfrm>
          <a:off x="544687" y="210740"/>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0746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63136432"/>
              </p:ext>
            </p:extLst>
          </p:nvPr>
        </p:nvGraphicFramePr>
        <p:xfrm>
          <a:off x="426525" y="226443"/>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01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98569749"/>
              </p:ext>
            </p:extLst>
          </p:nvPr>
        </p:nvGraphicFramePr>
        <p:xfrm>
          <a:off x="176733" y="76840"/>
          <a:ext cx="8782850" cy="67158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781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383052249"/>
              </p:ext>
            </p:extLst>
          </p:nvPr>
        </p:nvGraphicFramePr>
        <p:xfrm>
          <a:off x="504825" y="238125"/>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2198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37742598"/>
              </p:ext>
            </p:extLst>
          </p:nvPr>
        </p:nvGraphicFramePr>
        <p:xfrm>
          <a:off x="84524" y="92208"/>
          <a:ext cx="8727863" cy="6605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741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28572901"/>
              </p:ext>
            </p:extLst>
          </p:nvPr>
        </p:nvGraphicFramePr>
        <p:xfrm>
          <a:off x="161365" y="248840"/>
          <a:ext cx="8603397"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2925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63888590"/>
              </p:ext>
            </p:extLst>
          </p:nvPr>
        </p:nvGraphicFramePr>
        <p:xfrm>
          <a:off x="145997" y="228600"/>
          <a:ext cx="8936531"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3005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90911607"/>
              </p:ext>
            </p:extLst>
          </p:nvPr>
        </p:nvGraphicFramePr>
        <p:xfrm>
          <a:off x="192101" y="239315"/>
          <a:ext cx="8686961"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574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73557578"/>
              </p:ext>
            </p:extLst>
          </p:nvPr>
        </p:nvGraphicFramePr>
        <p:xfrm>
          <a:off x="544687" y="258365"/>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42651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18067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711391398"/>
              </p:ext>
            </p:extLst>
          </p:nvPr>
        </p:nvGraphicFramePr>
        <p:xfrm>
          <a:off x="192101" y="215237"/>
          <a:ext cx="8604583"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376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80893829"/>
              </p:ext>
            </p:extLst>
          </p:nvPr>
        </p:nvGraphicFramePr>
        <p:xfrm>
          <a:off x="516112" y="209058"/>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4481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013179574"/>
              </p:ext>
            </p:extLst>
          </p:nvPr>
        </p:nvGraphicFramePr>
        <p:xfrm>
          <a:off x="218618" y="247229"/>
          <a:ext cx="8735912" cy="63265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92852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416"/>
          <a:stretch/>
        </p:blipFill>
        <p:spPr>
          <a:xfrm>
            <a:off x="1485885" y="1091683"/>
            <a:ext cx="5948295" cy="5374431"/>
          </a:xfrm>
          <a:prstGeom prst="rect">
            <a:avLst/>
          </a:prstGeom>
        </p:spPr>
      </p:pic>
      <p:sp>
        <p:nvSpPr>
          <p:cNvPr id="5" name="Title 4"/>
          <p:cNvSpPr>
            <a:spLocks noGrp="1"/>
          </p:cNvSpPr>
          <p:nvPr>
            <p:ph type="title"/>
          </p:nvPr>
        </p:nvSpPr>
        <p:spPr>
          <a:xfrm>
            <a:off x="516683" y="365127"/>
            <a:ext cx="7886700" cy="726556"/>
          </a:xfrm>
        </p:spPr>
        <p:txBody>
          <a:bodyPr/>
          <a:lstStyle/>
          <a:p>
            <a:r>
              <a:rPr lang="en-US" dirty="0" smtClean="0"/>
              <a:t>Cowley County Cities</a:t>
            </a:r>
            <a:endParaRPr lang="en-US" dirty="0"/>
          </a:p>
        </p:txBody>
      </p:sp>
    </p:spTree>
    <p:extLst>
      <p:ext uri="{BB962C8B-B14F-4D97-AF65-F5344CB8AC3E}">
        <p14:creationId xmlns:p14="http://schemas.microsoft.com/office/powerpoint/2010/main" val="398245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963140617"/>
              </p:ext>
            </p:extLst>
          </p:nvPr>
        </p:nvGraphicFramePr>
        <p:xfrm>
          <a:off x="640080" y="268605"/>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230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Pre-Meeting Survey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994781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Priority  #1</a:t>
            </a:r>
            <a:endParaRPr lang="en-US" dirty="0"/>
          </a:p>
        </p:txBody>
      </p:sp>
      <p:sp>
        <p:nvSpPr>
          <p:cNvPr id="4" name="Text Placeholder 3"/>
          <p:cNvSpPr>
            <a:spLocks noGrp="1"/>
          </p:cNvSpPr>
          <p:nvPr>
            <p:ph type="body" idx="1"/>
          </p:nvPr>
        </p:nvSpPr>
        <p:spPr/>
        <p:txBody>
          <a:bodyPr>
            <a:normAutofit/>
          </a:bodyPr>
          <a:lstStyle/>
          <a:p>
            <a:r>
              <a:rPr lang="en-US" sz="3200" dirty="0" smtClean="0"/>
              <a:t>Promote </a:t>
            </a:r>
            <a:r>
              <a:rPr lang="en-US" sz="3200" dirty="0"/>
              <a:t>health, wellness, and chronic disease </a:t>
            </a:r>
            <a:r>
              <a:rPr lang="en-US" sz="3200" dirty="0" smtClean="0"/>
              <a:t>prevention.</a:t>
            </a:r>
            <a:endParaRPr lang="en-US" sz="3200" dirty="0"/>
          </a:p>
        </p:txBody>
      </p:sp>
    </p:spTree>
    <p:extLst>
      <p:ext uri="{BB962C8B-B14F-4D97-AF65-F5344CB8AC3E}">
        <p14:creationId xmlns:p14="http://schemas.microsoft.com/office/powerpoint/2010/main" val="3111565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369999497"/>
              </p:ext>
            </p:extLst>
          </p:nvPr>
        </p:nvGraphicFramePr>
        <p:xfrm>
          <a:off x="220436" y="187729"/>
          <a:ext cx="8708960" cy="6492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4840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220435" y="243713"/>
          <a:ext cx="8792936" cy="6390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43176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7808364"/>
              </p:ext>
            </p:extLst>
          </p:nvPr>
        </p:nvGraphicFramePr>
        <p:xfrm>
          <a:off x="374871" y="1517047"/>
          <a:ext cx="8453534" cy="4883689"/>
        </p:xfrm>
        <a:graphic>
          <a:graphicData uri="http://schemas.openxmlformats.org/drawingml/2006/table">
            <a:tbl>
              <a:tblPr/>
              <a:tblGrid>
                <a:gridCol w="6372808"/>
                <a:gridCol w="858417"/>
                <a:gridCol w="1222309"/>
              </a:tblGrid>
              <a:tr h="615821">
                <a:tc>
                  <a:txBody>
                    <a:bodyPr/>
                    <a:lstStyle/>
                    <a:p>
                      <a:pPr algn="l" fontAlgn="b"/>
                      <a:endParaRPr lang="en-US" sz="13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0" i="0" u="none" strike="noStrike" dirty="0">
                          <a:effectLst/>
                          <a:latin typeface="Trebuchet MS" panose="020B0603020202020204" pitchFamily="34" charset="0"/>
                        </a:rPr>
                        <a:t>Rating Average</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0" i="0" u="none" strike="noStrike" dirty="0" smtClean="0">
                          <a:effectLst/>
                          <a:latin typeface="Trebuchet MS" panose="020B0603020202020204" pitchFamily="34" charset="0"/>
                        </a:rPr>
                        <a:t>% Who</a:t>
                      </a:r>
                      <a:r>
                        <a:rPr lang="en-US" sz="1300" b="0" i="0" u="none" strike="noStrike" baseline="0" dirty="0" smtClean="0">
                          <a:effectLst/>
                          <a:latin typeface="Trebuchet MS" panose="020B0603020202020204" pitchFamily="34" charset="0"/>
                        </a:rPr>
                        <a:t> Agree or Strongly Agree</a:t>
                      </a:r>
                      <a:endParaRPr lang="en-US" sz="1300" b="0" i="0" u="none" strike="noStrike" dirty="0">
                        <a:effectLst/>
                        <a:latin typeface="Trebuchet MS" panose="020B0603020202020204" pitchFamily="34"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603300">
                <a:tc>
                  <a:txBody>
                    <a:bodyPr/>
                    <a:lstStyle/>
                    <a:p>
                      <a:pPr indent="-457200" algn="l" fontAlgn="b"/>
                      <a:r>
                        <a:rPr lang="en-US" sz="1400" b="1" i="0" u="none" strike="noStrike" dirty="0">
                          <a:effectLst/>
                          <a:latin typeface="Trebuchet MS" panose="020B0603020202020204" pitchFamily="34" charset="0"/>
                        </a:rPr>
                        <a:t>Priority #</a:t>
                      </a:r>
                      <a:r>
                        <a:rPr lang="en-US" sz="1400" b="1" i="0" u="none" strike="noStrike" dirty="0" smtClean="0">
                          <a:effectLst/>
                          <a:latin typeface="Trebuchet MS" panose="020B0603020202020204" pitchFamily="34" charset="0"/>
                        </a:rPr>
                        <a:t>1:</a:t>
                      </a:r>
                      <a:r>
                        <a:rPr lang="en-US" sz="1400" b="1" i="0" u="none" strike="noStrike" baseline="0" dirty="0" smtClean="0">
                          <a:effectLst/>
                          <a:latin typeface="Trebuchet MS" panose="020B0603020202020204" pitchFamily="34" charset="0"/>
                        </a:rPr>
                        <a:t> I</a:t>
                      </a:r>
                      <a:r>
                        <a:rPr lang="en-US" sz="1400" b="1" i="0" u="none" strike="noStrike" dirty="0" smtClean="0">
                          <a:effectLst/>
                          <a:latin typeface="Trebuchet MS" panose="020B0603020202020204" pitchFamily="34" charset="0"/>
                        </a:rPr>
                        <a:t>n </a:t>
                      </a:r>
                      <a:r>
                        <a:rPr lang="en-US" sz="1400" b="1" i="0" u="none" strike="noStrike" dirty="0">
                          <a:effectLst/>
                          <a:latin typeface="Trebuchet MS" panose="020B0603020202020204" pitchFamily="34" charset="0"/>
                        </a:rPr>
                        <a:t>general: Promote health, wellness, and chronic disease </a:t>
                      </a:r>
                      <a:r>
                        <a:rPr lang="en-US" sz="1400" b="1" i="0" u="none" strike="noStrike" dirty="0" smtClean="0">
                          <a:effectLst/>
                          <a:latin typeface="Trebuchet MS" panose="020B0603020202020204" pitchFamily="34" charset="0"/>
                        </a:rPr>
                        <a:t>prevention.</a:t>
                      </a:r>
                      <a:endParaRPr lang="en-US" sz="1400" b="1"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1" i="0" u="none" strike="noStrike" dirty="0">
                          <a:effectLst/>
                          <a:latin typeface="Trebuchet MS" panose="020B0603020202020204" pitchFamily="34" charset="0"/>
                        </a:rPr>
                        <a:t>4.69</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a:effectLst/>
                          <a:latin typeface="+mj-lt"/>
                        </a:rPr>
                        <a:t>93.8%</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r>
              <a:tr h="396908">
                <a:tc>
                  <a:txBody>
                    <a:bodyPr/>
                    <a:lstStyle/>
                    <a:p>
                      <a:pPr marL="548640" algn="l" fontAlgn="b"/>
                      <a:r>
                        <a:rPr lang="en-US" sz="1400" b="0" i="0" u="none" strike="noStrike" dirty="0">
                          <a:effectLst/>
                          <a:latin typeface="Trebuchet MS" panose="020B0603020202020204" pitchFamily="34" charset="0"/>
                        </a:rPr>
                        <a:t>1.1. Emphasize health education from cradle to </a:t>
                      </a:r>
                      <a:r>
                        <a:rPr lang="en-US" sz="1400" b="0" i="0" u="none" strike="noStrike" dirty="0" smtClean="0">
                          <a:effectLst/>
                          <a:latin typeface="Trebuchet MS" panose="020B0603020202020204" pitchFamily="34" charset="0"/>
                        </a:rPr>
                        <a:t>grave.</a:t>
                      </a:r>
                      <a:endParaRPr lang="en-US" sz="14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400" b="0" i="0" u="none" strike="noStrike" dirty="0">
                          <a:effectLst/>
                          <a:latin typeface="Trebuchet MS" panose="020B0603020202020204" pitchFamily="34" charset="0"/>
                        </a:rPr>
                        <a:t>4.26</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mj-lt"/>
                        </a:rPr>
                        <a:t>85.3%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603300">
                <a:tc>
                  <a:txBody>
                    <a:bodyPr/>
                    <a:lstStyle/>
                    <a:p>
                      <a:pPr marL="548640" algn="l" fontAlgn="b"/>
                      <a:r>
                        <a:rPr lang="en-US" sz="1400" b="0" i="0" u="none" strike="noStrike" dirty="0">
                          <a:effectLst/>
                          <a:latin typeface="Trebuchet MS" panose="020B0603020202020204" pitchFamily="34" charset="0"/>
                        </a:rPr>
                        <a:t>1.2. Focus on youth, teaching healthy lifestyle behaviors that can be carried throughout life (e.g., hygiene, nutrition, exercise, etc</a:t>
                      </a:r>
                      <a:r>
                        <a:rPr lang="en-US" sz="1400" b="0" i="0" u="none" strike="noStrike" dirty="0" smtClean="0">
                          <a:effectLst/>
                          <a:latin typeface="Trebuchet MS" panose="020B0603020202020204" pitchFamily="34" charset="0"/>
                        </a:rPr>
                        <a:t>.).</a:t>
                      </a:r>
                      <a:endParaRPr lang="en-US" sz="14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effectLst/>
                          <a:latin typeface="Trebuchet MS" panose="020B0603020202020204" pitchFamily="34" charset="0"/>
                        </a:rPr>
                        <a:t>4.62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mj-lt"/>
                        </a:rPr>
                        <a:t>97.1%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603300">
                <a:tc>
                  <a:txBody>
                    <a:bodyPr/>
                    <a:lstStyle/>
                    <a:p>
                      <a:pPr marL="548640" algn="l" fontAlgn="b"/>
                      <a:r>
                        <a:rPr lang="en-US" sz="1400" b="0" i="0" u="none" strike="noStrike" dirty="0">
                          <a:effectLst/>
                          <a:latin typeface="Trebuchet MS" panose="020B0603020202020204" pitchFamily="34" charset="0"/>
                        </a:rPr>
                        <a:t>1.3. Help adults achieve healthier lifestyles (e.g., weight loss, tobacco cessation, responsible alcohol use</a:t>
                      </a:r>
                      <a:r>
                        <a:rPr lang="en-US" sz="1400" b="0" i="0" u="none" strike="noStrike" dirty="0" smtClean="0">
                          <a:effectLst/>
                          <a:latin typeface="Trebuchet MS" panose="020B0603020202020204" pitchFamily="34" charset="0"/>
                        </a:rPr>
                        <a:t>).</a:t>
                      </a:r>
                      <a:endParaRPr lang="en-US" sz="14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400" b="0" i="0" u="none" strike="noStrike" dirty="0">
                          <a:effectLst/>
                          <a:latin typeface="Trebuchet MS" panose="020B0603020202020204" pitchFamily="34" charset="0"/>
                        </a:rPr>
                        <a:t>4.32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j-lt"/>
                        </a:rPr>
                        <a:t>85.3%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809692">
                <a:tc>
                  <a:txBody>
                    <a:bodyPr/>
                    <a:lstStyle/>
                    <a:p>
                      <a:pPr marL="548640" algn="l" fontAlgn="b"/>
                      <a:r>
                        <a:rPr lang="en-US" sz="1400" b="0" i="0" u="none" strike="noStrike" dirty="0">
                          <a:effectLst/>
                          <a:latin typeface="Trebuchet MS" panose="020B0603020202020204" pitchFamily="34" charset="0"/>
                        </a:rPr>
                        <a:t>1.4. Work to prevent cancer and other chronic disease incidence through lifestyle education and modification, and through promotion of appropriate screening </a:t>
                      </a:r>
                      <a:r>
                        <a:rPr lang="en-US" sz="1400" b="0" i="0" u="none" strike="noStrike" dirty="0" smtClean="0">
                          <a:effectLst/>
                          <a:latin typeface="Trebuchet MS" panose="020B0603020202020204" pitchFamily="34" charset="0"/>
                        </a:rPr>
                        <a:t>practices.</a:t>
                      </a:r>
                      <a:endParaRPr lang="en-US" sz="14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effectLst/>
                          <a:latin typeface="Trebuchet MS" panose="020B0603020202020204" pitchFamily="34" charset="0"/>
                        </a:rPr>
                        <a:t>4.41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effectLst/>
                          <a:latin typeface="+mj-lt"/>
                        </a:rPr>
                        <a:t>88.2%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603300">
                <a:tc>
                  <a:txBody>
                    <a:bodyPr/>
                    <a:lstStyle/>
                    <a:p>
                      <a:pPr marL="548640" algn="l" fontAlgn="b"/>
                      <a:r>
                        <a:rPr lang="en-US" sz="1400" b="0" i="0" u="none" strike="noStrike" dirty="0">
                          <a:effectLst/>
                          <a:latin typeface="Trebuchet MS" panose="020B0603020202020204" pitchFamily="34" charset="0"/>
                        </a:rPr>
                        <a:t>1.5. Increase awareness and use of existing local services and providers thereby reducing health spending </a:t>
                      </a:r>
                      <a:r>
                        <a:rPr lang="en-US" sz="1400" b="0" i="0" u="none" strike="noStrike" dirty="0" smtClean="0">
                          <a:effectLst/>
                          <a:latin typeface="Trebuchet MS" panose="020B0603020202020204" pitchFamily="34" charset="0"/>
                        </a:rPr>
                        <a:t>leakages.</a:t>
                      </a:r>
                      <a:endParaRPr lang="en-US" sz="14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400" b="0" i="0" u="none" strike="noStrike" dirty="0">
                          <a:effectLst/>
                          <a:latin typeface="Trebuchet MS" panose="020B0603020202020204" pitchFamily="34" charset="0"/>
                        </a:rPr>
                        <a:t>4.50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j-lt"/>
                        </a:rPr>
                        <a:t>97.1%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603300">
                <a:tc>
                  <a:txBody>
                    <a:bodyPr/>
                    <a:lstStyle/>
                    <a:p>
                      <a:pPr marL="548640" algn="l" fontAlgn="b"/>
                      <a:r>
                        <a:rPr lang="en-US" sz="1400" b="0" i="0" u="none" strike="noStrike" dirty="0">
                          <a:effectLst/>
                          <a:latin typeface="Trebuchet MS" panose="020B0603020202020204" pitchFamily="34" charset="0"/>
                        </a:rPr>
                        <a:t>1.6. Work with existing local institutions (e.g., school district, local governments, etc.) to collaborate with health and wellness </a:t>
                      </a:r>
                      <a:r>
                        <a:rPr lang="en-US" sz="1400" b="0" i="0" u="none" strike="noStrike" dirty="0" smtClean="0">
                          <a:effectLst/>
                          <a:latin typeface="Trebuchet MS" panose="020B0603020202020204" pitchFamily="34" charset="0"/>
                        </a:rPr>
                        <a:t>education.</a:t>
                      </a:r>
                      <a:endParaRPr lang="en-US" sz="14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effectLst/>
                          <a:latin typeface="Trebuchet MS" panose="020B0603020202020204" pitchFamily="34" charset="0"/>
                        </a:rPr>
                        <a:t>4.59</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effectLst/>
                          <a:latin typeface="+mj-lt"/>
                        </a:rPr>
                        <a:t>100%</a:t>
                      </a:r>
                      <a:endParaRPr lang="en-US" sz="1400" b="0" i="0" u="none" strike="noStrike" dirty="0">
                        <a:effectLst/>
                        <a:latin typeface="+mj-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
        <p:nvSpPr>
          <p:cNvPr id="3" name="Text Placeholder 3"/>
          <p:cNvSpPr txBox="1">
            <a:spLocks/>
          </p:cNvSpPr>
          <p:nvPr/>
        </p:nvSpPr>
        <p:spPr>
          <a:xfrm>
            <a:off x="562416" y="378615"/>
            <a:ext cx="7886700" cy="9737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t>Priority #1.  Promote health, wellness, and chronic disease prevention.</a:t>
            </a:r>
            <a:endParaRPr lang="en-US" sz="3200" dirty="0"/>
          </a:p>
        </p:txBody>
      </p:sp>
    </p:spTree>
    <p:extLst>
      <p:ext uri="{BB962C8B-B14F-4D97-AF65-F5344CB8AC3E}">
        <p14:creationId xmlns:p14="http://schemas.microsoft.com/office/powerpoint/2010/main" val="25705896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Priority  #2</a:t>
            </a:r>
            <a:endParaRPr lang="en-US" dirty="0"/>
          </a:p>
        </p:txBody>
      </p:sp>
      <p:sp>
        <p:nvSpPr>
          <p:cNvPr id="4" name="Text Placeholder 3"/>
          <p:cNvSpPr>
            <a:spLocks noGrp="1"/>
          </p:cNvSpPr>
          <p:nvPr>
            <p:ph type="body" idx="1"/>
          </p:nvPr>
        </p:nvSpPr>
        <p:spPr>
          <a:xfrm>
            <a:off x="623887" y="4589464"/>
            <a:ext cx="8165550" cy="1500187"/>
          </a:xfrm>
        </p:spPr>
        <p:txBody>
          <a:bodyPr>
            <a:normAutofit/>
          </a:bodyPr>
          <a:lstStyle/>
          <a:p>
            <a:r>
              <a:rPr lang="en-US" sz="3200" dirty="0" smtClean="0"/>
              <a:t>Enhance </a:t>
            </a:r>
            <a:r>
              <a:rPr lang="en-US" sz="3200" dirty="0"/>
              <a:t>access to health service </a:t>
            </a:r>
            <a:r>
              <a:rPr lang="en-US" sz="3200" dirty="0" smtClean="0"/>
              <a:t>providers.</a:t>
            </a:r>
            <a:endParaRPr lang="en-US" sz="3200" dirty="0"/>
          </a:p>
        </p:txBody>
      </p:sp>
    </p:spTree>
    <p:extLst>
      <p:ext uri="{BB962C8B-B14F-4D97-AF65-F5344CB8AC3E}">
        <p14:creationId xmlns:p14="http://schemas.microsoft.com/office/powerpoint/2010/main" val="3493153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326572" y="373225"/>
          <a:ext cx="8481526" cy="6083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660890979"/>
              </p:ext>
            </p:extLst>
          </p:nvPr>
        </p:nvGraphicFramePr>
        <p:xfrm>
          <a:off x="284681" y="298581"/>
          <a:ext cx="8542078" cy="62701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7449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705089333"/>
              </p:ext>
            </p:extLst>
          </p:nvPr>
        </p:nvGraphicFramePr>
        <p:xfrm>
          <a:off x="130629" y="211735"/>
          <a:ext cx="8826759" cy="6375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6861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1146118"/>
              </p:ext>
            </p:extLst>
          </p:nvPr>
        </p:nvGraphicFramePr>
        <p:xfrm>
          <a:off x="528376" y="2400713"/>
          <a:ext cx="7972360" cy="3546215"/>
        </p:xfrm>
        <a:graphic>
          <a:graphicData uri="http://schemas.openxmlformats.org/drawingml/2006/table">
            <a:tbl>
              <a:tblPr/>
              <a:tblGrid>
                <a:gridCol w="6333892"/>
                <a:gridCol w="819234"/>
                <a:gridCol w="819234"/>
              </a:tblGrid>
              <a:tr h="718456">
                <a:tc>
                  <a:txBody>
                    <a:bodyPr/>
                    <a:lstStyle/>
                    <a:p>
                      <a:pPr algn="l" fontAlgn="b"/>
                      <a:endParaRPr lang="en-US" sz="1300" b="0" i="0" u="none" strike="noStrike" dirty="0">
                        <a:effectLst/>
                        <a:latin typeface="+mj-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00" b="0" i="0" u="none" strike="noStrike" dirty="0" smtClean="0">
                          <a:effectLst/>
                          <a:latin typeface="+mj-lt"/>
                        </a:rPr>
                        <a:t>Rating</a:t>
                      </a:r>
                      <a:r>
                        <a:rPr lang="en-US" sz="1300" b="0" i="0" u="none" strike="noStrike" baseline="0" dirty="0" smtClean="0">
                          <a:effectLst/>
                          <a:latin typeface="+mj-lt"/>
                        </a:rPr>
                        <a:t> Average</a:t>
                      </a:r>
                      <a:endParaRPr lang="en-US" sz="1300" b="0" i="0" u="none" strike="noStrike" dirty="0">
                        <a:effectLst/>
                        <a:latin typeface="+mj-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00" b="0" i="0" u="none" strike="noStrike" dirty="0">
                          <a:effectLst/>
                          <a:latin typeface="+mj-lt"/>
                        </a:rPr>
                        <a:t>Agree or </a:t>
                      </a:r>
                      <a:endParaRPr lang="en-US" sz="1300" b="0" i="0" u="none" strike="noStrike" dirty="0" smtClean="0">
                        <a:effectLst/>
                        <a:latin typeface="+mj-lt"/>
                      </a:endParaRPr>
                    </a:p>
                    <a:p>
                      <a:pPr algn="ctr" fontAlgn="b"/>
                      <a:r>
                        <a:rPr lang="en-US" sz="1300" b="0" i="0" u="none" strike="noStrike" dirty="0" smtClean="0">
                          <a:effectLst/>
                          <a:latin typeface="+mj-lt"/>
                        </a:rPr>
                        <a:t>Strongly </a:t>
                      </a:r>
                      <a:r>
                        <a:rPr lang="en-US" sz="1300" b="0" i="0" u="none" strike="noStrike" dirty="0">
                          <a:effectLst/>
                          <a:latin typeface="+mj-lt"/>
                        </a:rPr>
                        <a:t>Agree </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410705">
                <a:tc>
                  <a:txBody>
                    <a:bodyPr/>
                    <a:lstStyle/>
                    <a:p>
                      <a:pPr algn="l" fontAlgn="b"/>
                      <a:r>
                        <a:rPr lang="en-US" sz="1300" b="1" i="0" u="none" strike="noStrike" dirty="0">
                          <a:effectLst/>
                          <a:latin typeface="+mj-lt"/>
                        </a:rPr>
                        <a:t>Priority #2 Enhance access to health service providers</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300" b="1" i="0" u="none" strike="noStrike">
                          <a:effectLst/>
                          <a:latin typeface="Trebuchet MS" panose="020B0603020202020204" pitchFamily="34" charset="0"/>
                        </a:rPr>
                        <a:t>4.52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1" i="0" u="none" strike="noStrike" dirty="0">
                          <a:effectLst/>
                          <a:latin typeface="+mj-lt"/>
                        </a:rPr>
                        <a:t>93.5%</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r>
              <a:tr h="593582">
                <a:tc>
                  <a:txBody>
                    <a:bodyPr/>
                    <a:lstStyle/>
                    <a:p>
                      <a:pPr marL="548640" algn="l" fontAlgn="b"/>
                      <a:r>
                        <a:rPr lang="en-US" sz="1300" b="0" i="0" u="none" strike="noStrike" dirty="0">
                          <a:effectLst/>
                          <a:latin typeface="+mj-lt"/>
                        </a:rPr>
                        <a:t>2.1. Health service provider recruitment and retention is a key component.</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300" b="0" i="0" u="none" strike="noStrike">
                          <a:effectLst/>
                          <a:latin typeface="Trebuchet MS" panose="020B0603020202020204" pitchFamily="34" charset="0"/>
                        </a:rPr>
                        <a:t>4.47</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1300" b="0" i="0" u="none" strike="noStrike" dirty="0">
                          <a:effectLst/>
                          <a:latin typeface="+mj-lt"/>
                        </a:rPr>
                        <a:t>97.1%</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643224">
                <a:tc>
                  <a:txBody>
                    <a:bodyPr/>
                    <a:lstStyle/>
                    <a:p>
                      <a:pPr marL="548640" algn="l" fontAlgn="b"/>
                      <a:r>
                        <a:rPr lang="en-US" sz="1300" b="0" i="0" u="none" strike="noStrike" dirty="0">
                          <a:effectLst/>
                          <a:latin typeface="+mj-lt"/>
                        </a:rPr>
                        <a:t>2.2. Issues of affordability affect access. Direct those eligible and in need toward available resources and assistance.</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a:effectLst/>
                          <a:latin typeface="Trebuchet MS" panose="020B0603020202020204" pitchFamily="34" charset="0"/>
                        </a:rPr>
                        <a:t>4.53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mj-lt"/>
                        </a:rPr>
                        <a:t>97.1%</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593582">
                <a:tc>
                  <a:txBody>
                    <a:bodyPr/>
                    <a:lstStyle/>
                    <a:p>
                      <a:pPr marL="548640" algn="l" fontAlgn="b"/>
                      <a:r>
                        <a:rPr lang="en-US" sz="1300" b="0" i="0" u="none" strike="noStrike" dirty="0">
                          <a:effectLst/>
                          <a:latin typeface="+mj-lt"/>
                        </a:rPr>
                        <a:t>2.3. Enhance communication and collaboration across health service providers to ensure more complete case management.</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300" b="0" i="0" u="none" strike="noStrike">
                          <a:effectLst/>
                          <a:latin typeface="Trebuchet MS" panose="020B0603020202020204" pitchFamily="34" charset="0"/>
                        </a:rPr>
                        <a:t>4.50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1300" b="0" i="0" u="none" strike="noStrike" dirty="0">
                          <a:effectLst/>
                          <a:latin typeface="+mj-lt"/>
                        </a:rPr>
                        <a:t>91.2%</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86666">
                <a:tc>
                  <a:txBody>
                    <a:bodyPr/>
                    <a:lstStyle/>
                    <a:p>
                      <a:pPr marL="548640" algn="l" fontAlgn="b"/>
                      <a:r>
                        <a:rPr lang="en-US" sz="1300" b="0" i="0" u="none" strike="noStrike" dirty="0">
                          <a:effectLst/>
                          <a:latin typeface="+mj-lt"/>
                        </a:rPr>
                        <a:t>2.4. Support options for access to care for the medically underserved.</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4.44</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mj-lt"/>
                        </a:rPr>
                        <a:t>97.1%</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
        <p:nvSpPr>
          <p:cNvPr id="3" name="Text Placeholder 3"/>
          <p:cNvSpPr txBox="1">
            <a:spLocks/>
          </p:cNvSpPr>
          <p:nvPr/>
        </p:nvSpPr>
        <p:spPr>
          <a:xfrm>
            <a:off x="431786" y="1070177"/>
            <a:ext cx="8165550" cy="11274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t>Priority #2. Enhance access to health service providers</a:t>
            </a:r>
            <a:endParaRPr lang="en-US" sz="3200" dirty="0"/>
          </a:p>
        </p:txBody>
      </p:sp>
    </p:spTree>
    <p:extLst>
      <p:ext uri="{BB962C8B-B14F-4D97-AF65-F5344CB8AC3E}">
        <p14:creationId xmlns:p14="http://schemas.microsoft.com/office/powerpoint/2010/main" val="1325387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562670"/>
            <a:ext cx="8165550" cy="1586204"/>
          </a:xfrm>
        </p:spPr>
        <p:txBody>
          <a:bodyPr>
            <a:normAutofit/>
          </a:bodyPr>
          <a:lstStyle/>
          <a:p>
            <a:pPr>
              <a:lnSpc>
                <a:spcPct val="100000"/>
              </a:lnSpc>
            </a:pPr>
            <a:r>
              <a:rPr lang="en-US" sz="3200" dirty="0" smtClean="0"/>
              <a:t>Looking </a:t>
            </a:r>
            <a:r>
              <a:rPr lang="en-US" sz="3200" dirty="0"/>
              <a:t>ahead, do you think any updated priorities should be similarly broad, or should they be more specific?</a:t>
            </a:r>
          </a:p>
        </p:txBody>
      </p:sp>
      <p:sp>
        <p:nvSpPr>
          <p:cNvPr id="5" name="Title 2"/>
          <p:cNvSpPr>
            <a:spLocks noGrp="1"/>
          </p:cNvSpPr>
          <p:nvPr>
            <p:ph type="title"/>
          </p:nvPr>
        </p:nvSpPr>
        <p:spPr>
          <a:xfrm>
            <a:off x="623888" y="1709739"/>
            <a:ext cx="7886700" cy="2852737"/>
          </a:xfrm>
        </p:spPr>
        <p:txBody>
          <a:bodyPr/>
          <a:lstStyle/>
          <a:p>
            <a:r>
              <a:rPr lang="en-US" dirty="0" smtClean="0"/>
              <a:t>Q3</a:t>
            </a:r>
            <a:endParaRPr lang="en-US" dirty="0"/>
          </a:p>
        </p:txBody>
      </p:sp>
    </p:spTree>
    <p:extLst>
      <p:ext uri="{BB962C8B-B14F-4D97-AF65-F5344CB8AC3E}">
        <p14:creationId xmlns:p14="http://schemas.microsoft.com/office/powerpoint/2010/main" val="1384185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Socioeconomics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994852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81279" y="228697"/>
          <a:ext cx="8732092" cy="6396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42836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26556"/>
          </a:xfrm>
        </p:spPr>
        <p:txBody>
          <a:bodyPr/>
          <a:lstStyle/>
          <a:p>
            <a:r>
              <a:rPr lang="en-US" dirty="0" smtClean="0"/>
              <a:t>Additional Comments:</a:t>
            </a:r>
            <a:endParaRPr lang="en-US" dirty="0"/>
          </a:p>
        </p:txBody>
      </p:sp>
      <p:sp>
        <p:nvSpPr>
          <p:cNvPr id="4" name="Content Placeholder 3"/>
          <p:cNvSpPr>
            <a:spLocks noGrp="1"/>
          </p:cNvSpPr>
          <p:nvPr>
            <p:ph idx="1"/>
          </p:nvPr>
        </p:nvSpPr>
        <p:spPr>
          <a:xfrm>
            <a:off x="628650" y="1175657"/>
            <a:ext cx="7886700" cy="5393094"/>
          </a:xfrm>
        </p:spPr>
        <p:txBody>
          <a:bodyPr>
            <a:normAutofit lnSpcReduction="10000"/>
          </a:bodyPr>
          <a:lstStyle/>
          <a:p>
            <a:pPr>
              <a:lnSpc>
                <a:spcPct val="110000"/>
              </a:lnSpc>
              <a:spcBef>
                <a:spcPts val="0"/>
              </a:spcBef>
              <a:spcAft>
                <a:spcPts val="600"/>
              </a:spcAft>
            </a:pPr>
            <a:r>
              <a:rPr lang="en-US" sz="2000" dirty="0" smtClean="0"/>
              <a:t>Changes </a:t>
            </a:r>
            <a:r>
              <a:rPr lang="en-US" sz="2000" dirty="0"/>
              <a:t>to lifestyle are the key to improved health - hoping that #1 will be further emphasized and translated into specific impactful </a:t>
            </a:r>
            <a:r>
              <a:rPr lang="en-US" sz="2000" dirty="0" smtClean="0"/>
              <a:t>initiatives</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The </a:t>
            </a:r>
            <a:r>
              <a:rPr lang="en-US" sz="2000" dirty="0" err="1"/>
              <a:t>FQHC</a:t>
            </a:r>
            <a:r>
              <a:rPr lang="en-US" sz="2000" dirty="0"/>
              <a:t> is now open but little is known about what has occurred there</a:t>
            </a:r>
            <a:r>
              <a:rPr lang="en-US" sz="2000" dirty="0" smtClean="0"/>
              <a:t>.</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Priorities should be broad, as they provide guidance for more specific directives</a:t>
            </a:r>
            <a:r>
              <a:rPr lang="en-US" sz="2000" dirty="0" smtClean="0"/>
              <a:t>.</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smtClean="0"/>
              <a:t>Identify </a:t>
            </a:r>
            <a:r>
              <a:rPr lang="en-US" sz="2000" dirty="0"/>
              <a:t>specifics to promote and accomplish achievable plan </a:t>
            </a:r>
            <a:endParaRPr lang="en-US" sz="2000" dirty="0" smtClean="0"/>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It depends on the action </a:t>
            </a:r>
            <a:r>
              <a:rPr lang="en-US" sz="2000" dirty="0" smtClean="0"/>
              <a:t>plan</a:t>
            </a:r>
            <a:endParaRPr lang="en-US" sz="2000" dirty="0" smtClean="0"/>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Consider CHIP goals during this second round of CHA development</a:t>
            </a:r>
          </a:p>
          <a:p>
            <a:pPr>
              <a:lnSpc>
                <a:spcPct val="110000"/>
              </a:lnSpc>
              <a:spcBef>
                <a:spcPts val="0"/>
              </a:spcBef>
              <a:spcAft>
                <a:spcPts val="600"/>
              </a:spcAft>
            </a:pPr>
            <a:endParaRPr lang="en-US" sz="2000" dirty="0"/>
          </a:p>
        </p:txBody>
      </p:sp>
    </p:spTree>
    <p:extLst>
      <p:ext uri="{BB962C8B-B14F-4D97-AF65-F5344CB8AC3E}">
        <p14:creationId xmlns:p14="http://schemas.microsoft.com/office/powerpoint/2010/main" val="3996710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2469961"/>
              </p:ext>
            </p:extLst>
          </p:nvPr>
        </p:nvGraphicFramePr>
        <p:xfrm>
          <a:off x="815988" y="2337077"/>
          <a:ext cx="7760874" cy="3291840"/>
        </p:xfrm>
        <a:graphic>
          <a:graphicData uri="http://schemas.openxmlformats.org/drawingml/2006/table">
            <a:tbl>
              <a:tblPr/>
              <a:tblGrid>
                <a:gridCol w="5991174"/>
                <a:gridCol w="1769700"/>
              </a:tblGrid>
              <a:tr h="381000">
                <a:tc>
                  <a:txBody>
                    <a:bodyPr/>
                    <a:lstStyle/>
                    <a:p>
                      <a:pPr algn="l" fontAlgn="ctr"/>
                      <a:endParaRPr lang="en-US" sz="1600" b="1" i="0" u="none" strike="noStrike" dirty="0">
                        <a:solidFill>
                          <a:srgbClr val="000000"/>
                        </a:solidFill>
                        <a:effectLst/>
                        <a:latin typeface="+mj-lt"/>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a:solidFill>
                            <a:srgbClr val="000000"/>
                          </a:solidFill>
                          <a:effectLst/>
                          <a:latin typeface="+mj-lt"/>
                        </a:rPr>
                        <a:t>Response Percent</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600" b="0" i="0" u="none" strike="noStrike" dirty="0">
                          <a:effectLst/>
                          <a:latin typeface="+mj-lt"/>
                        </a:rPr>
                        <a:t>New or updated priorities should be similarly broad or encompassing as the current priorities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600" b="0" i="0" u="none" strike="noStrike" dirty="0">
                          <a:effectLst/>
                          <a:latin typeface="+mj-lt"/>
                        </a:rPr>
                        <a:t>14.7%</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600" b="0" i="0" u="none" strike="noStrike" dirty="0">
                          <a:effectLst/>
                          <a:latin typeface="+mj-lt"/>
                        </a:rPr>
                        <a:t>New or updated priorities should be somewhat more specific than the current priorities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effectLst/>
                          <a:latin typeface="+mj-lt"/>
                        </a:rPr>
                        <a:t>47.1%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600" b="0" i="0" u="none" strike="noStrike">
                          <a:effectLst/>
                          <a:latin typeface="+mj-lt"/>
                        </a:rPr>
                        <a:t>New or updated priorities should be significantly more specific than the current priorities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600" b="0" i="0" u="none" strike="noStrike" dirty="0">
                          <a:effectLst/>
                          <a:latin typeface="+mj-lt"/>
                        </a:rPr>
                        <a:t>5.9%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600" b="0" i="0" u="none" strike="noStrike" dirty="0">
                          <a:effectLst/>
                          <a:latin typeface="+mj-lt"/>
                        </a:rPr>
                        <a:t>No preference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effectLst/>
                          <a:latin typeface="+mj-lt"/>
                        </a:rPr>
                        <a:t>14.7%</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600" b="0" i="0" u="none" strike="noStrike">
                          <a:effectLst/>
                          <a:latin typeface="+mj-lt"/>
                        </a:rPr>
                        <a:t>Additional comments: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600" b="0" i="0" u="none" strike="noStrike" dirty="0">
                          <a:effectLst/>
                          <a:latin typeface="+mj-lt"/>
                        </a:rPr>
                        <a:t>17.6%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3" name="Text Placeholder 3"/>
          <p:cNvSpPr txBox="1">
            <a:spLocks/>
          </p:cNvSpPr>
          <p:nvPr/>
        </p:nvSpPr>
        <p:spPr>
          <a:xfrm>
            <a:off x="815988" y="328767"/>
            <a:ext cx="8165550" cy="1586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smtClean="0"/>
              <a:t>Looking ahead, do you think any updated priorities should be similarly broad, or should they be more specific?</a:t>
            </a:r>
            <a:endParaRPr lang="en-US" sz="3200" dirty="0"/>
          </a:p>
        </p:txBody>
      </p:sp>
    </p:spTree>
    <p:extLst>
      <p:ext uri="{BB962C8B-B14F-4D97-AF65-F5344CB8AC3E}">
        <p14:creationId xmlns:p14="http://schemas.microsoft.com/office/powerpoint/2010/main" val="9571034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562670"/>
            <a:ext cx="8165550" cy="1586204"/>
          </a:xfrm>
        </p:spPr>
        <p:txBody>
          <a:bodyPr>
            <a:normAutofit fontScale="70000" lnSpcReduction="20000"/>
          </a:bodyPr>
          <a:lstStyle/>
          <a:p>
            <a:pPr>
              <a:lnSpc>
                <a:spcPct val="120000"/>
              </a:lnSpc>
              <a:spcBef>
                <a:spcPts val="0"/>
              </a:spcBef>
            </a:pPr>
            <a:r>
              <a:rPr lang="en-US" sz="3200" dirty="0"/>
              <a:t>In terms of being prioritized for a coordinated, concerted effort over the next 3 years with focused attention, time and resources, how high of a priority for Cowley County is each issue related to </a:t>
            </a:r>
            <a:r>
              <a:rPr lang="en-US" sz="3200" b="1" dirty="0">
                <a:solidFill>
                  <a:schemeClr val="accent3"/>
                </a:solidFill>
              </a:rPr>
              <a:t>HEALTHY LIFESTYLES</a:t>
            </a:r>
            <a:r>
              <a:rPr lang="en-US" sz="3200" dirty="0"/>
              <a:t>?</a:t>
            </a:r>
          </a:p>
        </p:txBody>
      </p:sp>
      <p:sp>
        <p:nvSpPr>
          <p:cNvPr id="3" name="Title 2"/>
          <p:cNvSpPr>
            <a:spLocks noGrp="1"/>
          </p:cNvSpPr>
          <p:nvPr>
            <p:ph type="title"/>
          </p:nvPr>
        </p:nvSpPr>
        <p:spPr>
          <a:xfrm>
            <a:off x="623888" y="1709739"/>
            <a:ext cx="7886700" cy="2852737"/>
          </a:xfrm>
        </p:spPr>
        <p:txBody>
          <a:bodyPr/>
          <a:lstStyle/>
          <a:p>
            <a:r>
              <a:rPr lang="en-US" dirty="0" smtClean="0"/>
              <a:t>Q4</a:t>
            </a:r>
            <a:endParaRPr lang="en-US" dirty="0"/>
          </a:p>
        </p:txBody>
      </p:sp>
    </p:spTree>
    <p:extLst>
      <p:ext uri="{BB962C8B-B14F-4D97-AF65-F5344CB8AC3E}">
        <p14:creationId xmlns:p14="http://schemas.microsoft.com/office/powerpoint/2010/main" val="147071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49290" y="142000"/>
          <a:ext cx="8873412" cy="65760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0205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39959" y="114008"/>
          <a:ext cx="8873412" cy="65760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8336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60892049"/>
              </p:ext>
            </p:extLst>
          </p:nvPr>
        </p:nvGraphicFramePr>
        <p:xfrm>
          <a:off x="301157" y="1006588"/>
          <a:ext cx="8490856" cy="5851412"/>
        </p:xfrm>
        <a:graphic>
          <a:graphicData uri="http://schemas.openxmlformats.org/drawingml/2006/table">
            <a:tbl>
              <a:tblPr/>
              <a:tblGrid>
                <a:gridCol w="5847942"/>
                <a:gridCol w="1183394"/>
                <a:gridCol w="1459520"/>
              </a:tblGrid>
              <a:tr h="700292">
                <a:tc>
                  <a:txBody>
                    <a:bodyPr/>
                    <a:lstStyle/>
                    <a:p>
                      <a:pPr algn="l" fontAlgn="b"/>
                      <a:endParaRPr lang="en-US" sz="1300" b="0" i="0" u="none" strike="noStrike" dirty="0">
                        <a:effectLst/>
                        <a:latin typeface="Trebuchet MS" panose="020B0603020202020204" pitchFamily="34" charset="0"/>
                      </a:endParaRP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dirty="0">
                          <a:effectLst/>
                          <a:latin typeface="Trebuchet MS" panose="020B0603020202020204" pitchFamily="34" charset="0"/>
                        </a:rPr>
                        <a:t>Rating Average</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dirty="0">
                          <a:effectLst/>
                          <a:latin typeface="Trebuchet MS" panose="020B0603020202020204" pitchFamily="34" charset="0"/>
                        </a:rPr>
                        <a:t>Agree or Strongly Agree </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367993">
                <a:tc>
                  <a:txBody>
                    <a:bodyPr/>
                    <a:lstStyle/>
                    <a:p>
                      <a:pPr algn="l" fontAlgn="b"/>
                      <a:r>
                        <a:rPr lang="en-US" sz="1300" b="0" i="0" u="none" strike="noStrike" dirty="0">
                          <a:effectLst/>
                          <a:latin typeface="Trebuchet MS" panose="020B0603020202020204" pitchFamily="34" charset="0"/>
                        </a:rPr>
                        <a:t>Alcohol and Drug Abuse</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a:effectLst/>
                          <a:latin typeface="Trebuchet MS" panose="020B0603020202020204" pitchFamily="34" charset="0"/>
                        </a:rPr>
                        <a:t>4.18</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effectLst/>
                          <a:latin typeface="Trebuchet MS" panose="020B0603020202020204" pitchFamily="34" charset="0"/>
                        </a:rPr>
                        <a:t>78.8%</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67993">
                <a:tc>
                  <a:txBody>
                    <a:bodyPr/>
                    <a:lstStyle/>
                    <a:p>
                      <a:pPr algn="l" fontAlgn="b"/>
                      <a:r>
                        <a:rPr lang="en-US" sz="1300" b="0" i="0" u="none" strike="noStrike" dirty="0">
                          <a:effectLst/>
                          <a:latin typeface="Trebuchet MS" panose="020B0603020202020204" pitchFamily="34" charset="0"/>
                        </a:rPr>
                        <a:t>Community Culture of Wellness </a:t>
                      </a:r>
                      <a:r>
                        <a:rPr lang="en-US" sz="1300" b="0" i="0" u="none" strike="noStrike" dirty="0" smtClean="0">
                          <a:effectLst/>
                          <a:latin typeface="Trebuchet MS" panose="020B0603020202020204" pitchFamily="34" charset="0"/>
                        </a:rPr>
                        <a:t>(</a:t>
                      </a:r>
                      <a:r>
                        <a:rPr lang="en-US" sz="1300" b="0" i="0" u="none" strike="noStrike" dirty="0">
                          <a:effectLst/>
                          <a:latin typeface="Trebuchet MS" panose="020B0603020202020204" pitchFamily="34" charset="0"/>
                        </a:rPr>
                        <a:t>other than nutrition and physical activity)</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3.85</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300" b="0" i="0" u="none" strike="noStrike">
                          <a:effectLst/>
                          <a:latin typeface="Trebuchet MS" panose="020B0603020202020204" pitchFamily="34" charset="0"/>
                        </a:rPr>
                        <a:t>64.7%</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7993">
                <a:tc>
                  <a:txBody>
                    <a:bodyPr/>
                    <a:lstStyle/>
                    <a:p>
                      <a:pPr algn="l" fontAlgn="b"/>
                      <a:r>
                        <a:rPr lang="en-US" sz="1300" b="0" i="0" u="none" strike="noStrike" dirty="0">
                          <a:effectLst/>
                          <a:latin typeface="Trebuchet MS" panose="020B0603020202020204" pitchFamily="34" charset="0"/>
                        </a:rPr>
                        <a:t>Community Gardens</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3.03</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effectLst/>
                          <a:latin typeface="Trebuchet MS" panose="020B0603020202020204" pitchFamily="34" charset="0"/>
                        </a:rPr>
                        <a:t>29.4%</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67993">
                <a:tc>
                  <a:txBody>
                    <a:bodyPr/>
                    <a:lstStyle/>
                    <a:p>
                      <a:pPr algn="l" fontAlgn="b"/>
                      <a:r>
                        <a:rPr lang="en-US" sz="1300" b="0" i="0" u="none" strike="noStrike">
                          <a:effectLst/>
                          <a:latin typeface="Trebuchet MS" panose="020B0603020202020204" pitchFamily="34" charset="0"/>
                        </a:rPr>
                        <a:t>Farmers' Markets</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300" b="0" i="0" u="none" strike="noStrike">
                          <a:effectLst/>
                          <a:latin typeface="Trebuchet MS" panose="020B0603020202020204" pitchFamily="34" charset="0"/>
                        </a:rPr>
                        <a:t>3.50</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44.1%</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7993">
                <a:tc>
                  <a:txBody>
                    <a:bodyPr/>
                    <a:lstStyle/>
                    <a:p>
                      <a:pPr algn="l" fontAlgn="b"/>
                      <a:r>
                        <a:rPr lang="en-US" sz="1300" b="0" i="0" u="none" strike="noStrike" dirty="0">
                          <a:effectLst/>
                          <a:latin typeface="Trebuchet MS" panose="020B0603020202020204" pitchFamily="34" charset="0"/>
                        </a:rPr>
                        <a:t>Healthy Eating</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a:effectLst/>
                          <a:latin typeface="Trebuchet MS" panose="020B0603020202020204" pitchFamily="34" charset="0"/>
                        </a:rPr>
                        <a:t>4.35</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88.2%</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67993">
                <a:tc>
                  <a:txBody>
                    <a:bodyPr/>
                    <a:lstStyle/>
                    <a:p>
                      <a:pPr algn="l" fontAlgn="b"/>
                      <a:r>
                        <a:rPr lang="en-US" sz="1300" b="0" i="0" u="none" strike="noStrike">
                          <a:effectLst/>
                          <a:latin typeface="Trebuchet MS" panose="020B0603020202020204" pitchFamily="34" charset="0"/>
                        </a:rPr>
                        <a:t>Healthy Environment (clean water, clean air, etc.)</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300" b="0" i="0" u="none" strike="noStrike">
                          <a:effectLst/>
                          <a:latin typeface="Trebuchet MS" panose="020B0603020202020204" pitchFamily="34" charset="0"/>
                        </a:rPr>
                        <a:t>3.71</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73.5%</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7993">
                <a:tc>
                  <a:txBody>
                    <a:bodyPr/>
                    <a:lstStyle/>
                    <a:p>
                      <a:pPr algn="l" fontAlgn="b"/>
                      <a:r>
                        <a:rPr lang="en-US" sz="1300" b="0" i="0" u="none" strike="noStrike">
                          <a:effectLst/>
                          <a:latin typeface="Trebuchet MS" panose="020B0603020202020204" pitchFamily="34" charset="0"/>
                        </a:rPr>
                        <a:t>Obesity</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a:effectLst/>
                          <a:latin typeface="Trebuchet MS" panose="020B0603020202020204" pitchFamily="34" charset="0"/>
                        </a:rPr>
                        <a:t>4.53</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96.9%</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67993">
                <a:tc>
                  <a:txBody>
                    <a:bodyPr/>
                    <a:lstStyle/>
                    <a:p>
                      <a:pPr algn="l" fontAlgn="b"/>
                      <a:r>
                        <a:rPr lang="en-US" sz="1300" b="0" i="0" u="none" strike="noStrike">
                          <a:effectLst/>
                          <a:latin typeface="Trebuchet MS" panose="020B0603020202020204" pitchFamily="34" charset="0"/>
                        </a:rPr>
                        <a:t>Physical Activity for Adults</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300" b="0" i="0" u="none" strike="noStrike">
                          <a:effectLst/>
                          <a:latin typeface="Trebuchet MS" panose="020B0603020202020204" pitchFamily="34" charset="0"/>
                        </a:rPr>
                        <a:t>4.39</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90.9%</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7993">
                <a:tc>
                  <a:txBody>
                    <a:bodyPr/>
                    <a:lstStyle/>
                    <a:p>
                      <a:pPr algn="l" fontAlgn="b"/>
                      <a:r>
                        <a:rPr lang="en-US" sz="1300" b="0" i="0" u="none" strike="noStrike" dirty="0">
                          <a:effectLst/>
                          <a:latin typeface="Trebuchet MS" panose="020B0603020202020204" pitchFamily="34" charset="0"/>
                        </a:rPr>
                        <a:t>Physical Activity for Children and Youth</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a:effectLst/>
                          <a:latin typeface="Trebuchet MS" panose="020B0603020202020204" pitchFamily="34" charset="0"/>
                        </a:rPr>
                        <a:t>4.36</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87.9%</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67993">
                <a:tc>
                  <a:txBody>
                    <a:bodyPr/>
                    <a:lstStyle/>
                    <a:p>
                      <a:pPr algn="l" fontAlgn="b"/>
                      <a:r>
                        <a:rPr lang="en-US" sz="1300" b="0" i="0" u="none" strike="noStrike">
                          <a:effectLst/>
                          <a:latin typeface="Trebuchet MS" panose="020B0603020202020204" pitchFamily="34" charset="0"/>
                        </a:rPr>
                        <a:t>Tobacco Use</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300" b="0" i="0" u="none" strike="noStrike">
                          <a:effectLst/>
                          <a:latin typeface="Trebuchet MS" panose="020B0603020202020204" pitchFamily="34" charset="0"/>
                        </a:rPr>
                        <a:t>4.09</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75.8%</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7993">
                <a:tc>
                  <a:txBody>
                    <a:bodyPr/>
                    <a:lstStyle/>
                    <a:p>
                      <a:pPr algn="l" fontAlgn="b"/>
                      <a:r>
                        <a:rPr lang="en-US" sz="1300" b="0" i="0" u="none" strike="noStrike">
                          <a:effectLst/>
                          <a:latin typeface="Trebuchet MS" panose="020B0603020202020204" pitchFamily="34" charset="0"/>
                        </a:rPr>
                        <a:t>Trails and Pathways</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a:effectLst/>
                          <a:latin typeface="Trebuchet MS" panose="020B0603020202020204" pitchFamily="34" charset="0"/>
                        </a:rPr>
                        <a:t>4.00</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effectLst/>
                          <a:latin typeface="Trebuchet MS" panose="020B0603020202020204" pitchFamily="34" charset="0"/>
                        </a:rPr>
                        <a:t>71.9%</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67993">
                <a:tc>
                  <a:txBody>
                    <a:bodyPr/>
                    <a:lstStyle/>
                    <a:p>
                      <a:pPr algn="l" fontAlgn="b"/>
                      <a:r>
                        <a:rPr lang="en-US" sz="1300" b="0" i="0" u="none" strike="noStrike">
                          <a:effectLst/>
                          <a:latin typeface="Trebuchet MS" panose="020B0603020202020204" pitchFamily="34" charset="0"/>
                        </a:rPr>
                        <a:t>Violence</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300" b="0" i="0" u="none" strike="noStrike">
                          <a:effectLst/>
                          <a:latin typeface="Trebuchet MS" panose="020B0603020202020204" pitchFamily="34" charset="0"/>
                        </a:rPr>
                        <a:t>3.76</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67.6%</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559349">
                <a:tc>
                  <a:txBody>
                    <a:bodyPr/>
                    <a:lstStyle/>
                    <a:p>
                      <a:pPr algn="l" fontAlgn="b"/>
                      <a:r>
                        <a:rPr lang="en-US" sz="1300" b="0" i="0" u="none" strike="noStrike" dirty="0">
                          <a:effectLst/>
                          <a:latin typeface="Trebuchet MS" panose="020B0603020202020204" pitchFamily="34" charset="0"/>
                        </a:rPr>
                        <a:t>Workplace </a:t>
                      </a:r>
                      <a:r>
                        <a:rPr lang="en-US" sz="1300" b="0" i="0" u="none" strike="noStrike" dirty="0" smtClean="0">
                          <a:effectLst/>
                          <a:latin typeface="Trebuchet MS" panose="020B0603020202020204" pitchFamily="34" charset="0"/>
                        </a:rPr>
                        <a:t>Wellness</a:t>
                      </a:r>
                    </a:p>
                    <a:p>
                      <a:pPr algn="l" fontAlgn="b"/>
                      <a:r>
                        <a:rPr lang="en-US" sz="1300" b="0" i="0" u="none" strike="noStrike" dirty="0" smtClean="0">
                          <a:effectLst/>
                          <a:latin typeface="Trebuchet MS" panose="020B0603020202020204" pitchFamily="34" charset="0"/>
                        </a:rPr>
                        <a:t>Employer</a:t>
                      </a:r>
                      <a:r>
                        <a:rPr lang="en-US" sz="1300" b="0" i="0" u="none" strike="noStrike" baseline="0" dirty="0" smtClean="0">
                          <a:effectLst/>
                          <a:latin typeface="Trebuchet MS" panose="020B0603020202020204" pitchFamily="34" charset="0"/>
                        </a:rPr>
                        <a:t>-</a:t>
                      </a:r>
                      <a:r>
                        <a:rPr lang="en-US" sz="1300" b="0" i="0" u="none" strike="noStrike" dirty="0" smtClean="0">
                          <a:effectLst/>
                          <a:latin typeface="Trebuchet MS" panose="020B0603020202020204" pitchFamily="34" charset="0"/>
                        </a:rPr>
                        <a:t>Offered</a:t>
                      </a:r>
                      <a:r>
                        <a:rPr lang="en-US" sz="1300" b="0" i="0" u="none" strike="noStrike" dirty="0">
                          <a:effectLst/>
                          <a:latin typeface="Trebuchet MS" panose="020B0603020202020204" pitchFamily="34" charset="0"/>
                        </a:rPr>
                        <a:t> Wellness Incentives</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a:effectLst/>
                          <a:latin typeface="Trebuchet MS" panose="020B0603020202020204" pitchFamily="34" charset="0"/>
                        </a:rPr>
                        <a:t>3.91</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72.7%</a:t>
                      </a:r>
                    </a:p>
                  </a:txBody>
                  <a:tcPr marT="91440" marB="9144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
        <p:nvSpPr>
          <p:cNvPr id="3" name="Text Placeholder 3"/>
          <p:cNvSpPr txBox="1">
            <a:spLocks/>
          </p:cNvSpPr>
          <p:nvPr/>
        </p:nvSpPr>
        <p:spPr>
          <a:xfrm>
            <a:off x="301157" y="0"/>
            <a:ext cx="8666109" cy="1586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800" dirty="0" smtClean="0"/>
              <a:t>In terms of being prioritized for a coordinated, concerted effort over the next 3 years with focused attention, time and resources, how high of a priority for Cowley County is each issue related to </a:t>
            </a:r>
            <a:r>
              <a:rPr lang="en-US" sz="1800" b="1" dirty="0" smtClean="0">
                <a:solidFill>
                  <a:schemeClr val="accent3"/>
                </a:solidFill>
              </a:rPr>
              <a:t>HEALTHY LIFESTYLES</a:t>
            </a:r>
            <a:r>
              <a:rPr lang="en-US" sz="1800" dirty="0" smtClean="0"/>
              <a:t>?</a:t>
            </a:r>
            <a:endParaRPr lang="en-US" sz="1800" dirty="0"/>
          </a:p>
        </p:txBody>
      </p:sp>
    </p:spTree>
    <p:extLst>
      <p:ext uri="{BB962C8B-B14F-4D97-AF65-F5344CB8AC3E}">
        <p14:creationId xmlns:p14="http://schemas.microsoft.com/office/powerpoint/2010/main" val="26605196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7094"/>
            <a:ext cx="7886700" cy="1109108"/>
          </a:xfrm>
        </p:spPr>
        <p:txBody>
          <a:bodyPr>
            <a:normAutofit fontScale="90000"/>
          </a:bodyPr>
          <a:lstStyle/>
          <a:p>
            <a:r>
              <a:rPr lang="en-US" dirty="0" smtClean="0"/>
              <a:t>Other very high priority issues(s) related to healthy lifestyles: </a:t>
            </a:r>
            <a:endParaRPr lang="en-US" dirty="0"/>
          </a:p>
        </p:txBody>
      </p:sp>
      <p:sp>
        <p:nvSpPr>
          <p:cNvPr id="4" name="Content Placeholder 3"/>
          <p:cNvSpPr>
            <a:spLocks noGrp="1"/>
          </p:cNvSpPr>
          <p:nvPr>
            <p:ph idx="1"/>
          </p:nvPr>
        </p:nvSpPr>
        <p:spPr>
          <a:xfrm>
            <a:off x="628650" y="1894114"/>
            <a:ext cx="7886700" cy="4674636"/>
          </a:xfrm>
        </p:spPr>
        <p:txBody>
          <a:bodyPr>
            <a:normAutofit/>
          </a:bodyPr>
          <a:lstStyle/>
          <a:p>
            <a:pPr>
              <a:lnSpc>
                <a:spcPct val="110000"/>
              </a:lnSpc>
              <a:spcBef>
                <a:spcPts val="0"/>
              </a:spcBef>
              <a:spcAft>
                <a:spcPts val="600"/>
              </a:spcAft>
            </a:pPr>
            <a:r>
              <a:rPr lang="en-US" sz="2000" dirty="0"/>
              <a:t>Smoking cessation, prenatal and postnatal care for mothers and infant </a:t>
            </a:r>
            <a:r>
              <a:rPr lang="en-US" sz="2000" dirty="0" smtClean="0"/>
              <a:t>children.</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Access to consistent preventative health </a:t>
            </a:r>
            <a:r>
              <a:rPr lang="en-US" sz="2000" dirty="0" smtClean="0"/>
              <a:t>maintenance.</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It would be nice to have no cost/safe options for </a:t>
            </a:r>
            <a:r>
              <a:rPr lang="en-US" sz="2000" dirty="0" smtClean="0"/>
              <a:t>exercise </a:t>
            </a:r>
            <a:r>
              <a:rPr lang="en-US" sz="2000" dirty="0"/>
              <a:t>in our community.  It would fit well with focus on physical activity for adults, workplace wellness and obesity initiatives</a:t>
            </a:r>
            <a:r>
              <a:rPr lang="en-US" sz="2000" dirty="0" smtClean="0"/>
              <a:t>.</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smtClean="0"/>
              <a:t>Safe </a:t>
            </a:r>
            <a:r>
              <a:rPr lang="en-US" sz="2000" dirty="0"/>
              <a:t>sidewalks and way to walk around </a:t>
            </a:r>
            <a:r>
              <a:rPr lang="en-US" sz="2000" dirty="0" smtClean="0"/>
              <a:t>towns.</a:t>
            </a:r>
            <a:endParaRPr lang="en-US" sz="2000" dirty="0"/>
          </a:p>
        </p:txBody>
      </p:sp>
    </p:spTree>
    <p:extLst>
      <p:ext uri="{BB962C8B-B14F-4D97-AF65-F5344CB8AC3E}">
        <p14:creationId xmlns:p14="http://schemas.microsoft.com/office/powerpoint/2010/main" val="9968693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562670"/>
            <a:ext cx="8165550" cy="1586204"/>
          </a:xfrm>
        </p:spPr>
        <p:txBody>
          <a:bodyPr>
            <a:normAutofit fontScale="70000" lnSpcReduction="20000"/>
          </a:bodyPr>
          <a:lstStyle/>
          <a:p>
            <a:pPr>
              <a:lnSpc>
                <a:spcPct val="120000"/>
              </a:lnSpc>
              <a:spcBef>
                <a:spcPts val="0"/>
              </a:spcBef>
            </a:pPr>
            <a:r>
              <a:rPr lang="en-US" sz="3200" dirty="0"/>
              <a:t>In terms of being prioritized for a coordinated, concerted effort over the next 3 years with focused attention, time and resources, how high of a priority for Cowley County is each issue related to </a:t>
            </a:r>
            <a:r>
              <a:rPr lang="en-US" sz="3200" b="1" dirty="0">
                <a:solidFill>
                  <a:schemeClr val="accent3"/>
                </a:solidFill>
              </a:rPr>
              <a:t>ACCESS AND HEALTH SERVICES</a:t>
            </a:r>
            <a:r>
              <a:rPr lang="en-US" sz="3200" dirty="0"/>
              <a:t>?</a:t>
            </a:r>
          </a:p>
        </p:txBody>
      </p:sp>
      <p:sp>
        <p:nvSpPr>
          <p:cNvPr id="3" name="Title 2"/>
          <p:cNvSpPr>
            <a:spLocks noGrp="1"/>
          </p:cNvSpPr>
          <p:nvPr>
            <p:ph type="title"/>
          </p:nvPr>
        </p:nvSpPr>
        <p:spPr>
          <a:xfrm>
            <a:off x="623888" y="1709739"/>
            <a:ext cx="7886700" cy="2852737"/>
          </a:xfrm>
        </p:spPr>
        <p:txBody>
          <a:bodyPr/>
          <a:lstStyle/>
          <a:p>
            <a:r>
              <a:rPr lang="en-US" dirty="0" smtClean="0"/>
              <a:t>Q5</a:t>
            </a:r>
            <a:endParaRPr lang="en-US" dirty="0"/>
          </a:p>
        </p:txBody>
      </p:sp>
    </p:spTree>
    <p:extLst>
      <p:ext uri="{BB962C8B-B14F-4D97-AF65-F5344CB8AC3E}">
        <p14:creationId xmlns:p14="http://schemas.microsoft.com/office/powerpoint/2010/main" val="19956867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86612" y="200995"/>
          <a:ext cx="8798768" cy="6451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6012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02361107"/>
              </p:ext>
            </p:extLst>
          </p:nvPr>
        </p:nvGraphicFramePr>
        <p:xfrm>
          <a:off x="544830" y="200025"/>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90211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21298" y="173004"/>
          <a:ext cx="8836090" cy="6507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4043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0834545"/>
              </p:ext>
            </p:extLst>
          </p:nvPr>
        </p:nvGraphicFramePr>
        <p:xfrm>
          <a:off x="230521" y="1029231"/>
          <a:ext cx="8659907" cy="5718686"/>
        </p:xfrm>
        <a:graphic>
          <a:graphicData uri="http://schemas.openxmlformats.org/drawingml/2006/table">
            <a:tbl>
              <a:tblPr/>
              <a:tblGrid>
                <a:gridCol w="6252780"/>
                <a:gridCol w="1083687"/>
                <a:gridCol w="1323440"/>
              </a:tblGrid>
              <a:tr h="378377">
                <a:tc>
                  <a:txBody>
                    <a:bodyPr/>
                    <a:lstStyle/>
                    <a:p>
                      <a:pPr algn="ctr" fontAlgn="b"/>
                      <a:endParaRPr lang="en-US" sz="1300" b="0" i="0" u="none" strike="noStrike" dirty="0">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00" b="0" i="0" u="none" strike="noStrike" dirty="0">
                          <a:effectLst/>
                          <a:latin typeface="Trebuchet MS" panose="020B0603020202020204" pitchFamily="34" charset="0"/>
                        </a:rPr>
                        <a:t>Rating Average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00" b="0" i="0" u="none" strike="noStrike" dirty="0">
                          <a:effectLst/>
                          <a:latin typeface="Trebuchet MS" panose="020B0603020202020204" pitchFamily="34" charset="0"/>
                        </a:rPr>
                        <a:t>Agree or Strongly Agree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300" b="0" i="0" u="none" strike="noStrike" dirty="0">
                          <a:effectLst/>
                          <a:latin typeface="Trebuchet MS" panose="020B0603020202020204" pitchFamily="34" charset="0"/>
                        </a:rPr>
                        <a:t>Health Screenings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4.06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a:effectLst/>
                          <a:latin typeface="Trebuchet MS" panose="020B0603020202020204" pitchFamily="34" charset="0"/>
                        </a:rPr>
                        <a:t>76.5%</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l" fontAlgn="b"/>
                      <a:r>
                        <a:rPr lang="en-US" sz="1300" b="0" i="0" u="none" strike="noStrike" dirty="0">
                          <a:effectLst/>
                          <a:latin typeface="Trebuchet MS" panose="020B0603020202020204" pitchFamily="34" charset="0"/>
                        </a:rPr>
                        <a:t>Mental Health</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4.29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82.4%</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Oral Health</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3.79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a:effectLst/>
                          <a:latin typeface="Trebuchet MS" panose="020B0603020202020204" pitchFamily="34" charset="0"/>
                        </a:rPr>
                        <a:t>70.6%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8377">
                <a:tc>
                  <a:txBody>
                    <a:bodyPr/>
                    <a:lstStyle/>
                    <a:p>
                      <a:pPr algn="l" fontAlgn="b"/>
                      <a:r>
                        <a:rPr lang="en-US" sz="1300" b="0" i="0" u="none" strike="noStrike" dirty="0">
                          <a:effectLst/>
                          <a:latin typeface="Trebuchet MS" panose="020B0603020202020204" pitchFamily="34" charset="0"/>
                        </a:rPr>
                        <a:t>Pharmaceuticals/Medications (Affordable, Accessible)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4.06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79.4%</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Surgical Services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3.56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a:effectLst/>
                          <a:latin typeface="Trebuchet MS" panose="020B0603020202020204" pitchFamily="34" charset="0"/>
                        </a:rPr>
                        <a:t>50.0%</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8377">
                <a:tc>
                  <a:txBody>
                    <a:bodyPr/>
                    <a:lstStyle/>
                    <a:p>
                      <a:pPr algn="l" fontAlgn="b"/>
                      <a:r>
                        <a:rPr lang="en-US" sz="1300" b="0" i="0" u="none" strike="noStrike" dirty="0">
                          <a:effectLst/>
                          <a:latin typeface="Trebuchet MS" panose="020B0603020202020204" pitchFamily="34" charset="0"/>
                        </a:rPr>
                        <a:t>Long-Term Care, Nursing Care, Assisted Living</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3.58</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57.6%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8377">
                <a:tc>
                  <a:txBody>
                    <a:bodyPr/>
                    <a:lstStyle/>
                    <a:p>
                      <a:pPr algn="l" fontAlgn="b"/>
                      <a:r>
                        <a:rPr lang="en-US" sz="1300" b="0" i="0" u="none" strike="noStrike" dirty="0">
                          <a:effectLst/>
                          <a:latin typeface="Trebuchet MS" panose="020B0603020202020204" pitchFamily="34" charset="0"/>
                        </a:rPr>
                        <a:t>Regional Approach to Healthcare Provider &amp; System Access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3.68</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a:effectLst/>
                          <a:latin typeface="Trebuchet MS" panose="020B0603020202020204" pitchFamily="34" charset="0"/>
                        </a:rPr>
                        <a:t>52.9%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8377">
                <a:tc>
                  <a:txBody>
                    <a:bodyPr/>
                    <a:lstStyle/>
                    <a:p>
                      <a:pPr algn="l" fontAlgn="b"/>
                      <a:r>
                        <a:rPr lang="en-US" sz="1300" b="0" i="0" u="none" strike="noStrike" dirty="0">
                          <a:effectLst/>
                          <a:latin typeface="Trebuchet MS" panose="020B0603020202020204" pitchFamily="34" charset="0"/>
                        </a:rPr>
                        <a:t>Coordination/integration of Mental, Physical, and Oral Health Services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4.15</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73.5%</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Access for Underserved</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4.32</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91.2%</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8377">
                <a:tc>
                  <a:txBody>
                    <a:bodyPr/>
                    <a:lstStyle/>
                    <a:p>
                      <a:pPr algn="l" fontAlgn="b"/>
                      <a:r>
                        <a:rPr lang="en-US" sz="1300" b="0" i="0" u="none" strike="noStrike" dirty="0">
                          <a:effectLst/>
                          <a:latin typeface="Trebuchet MS" panose="020B0603020202020204" pitchFamily="34" charset="0"/>
                        </a:rPr>
                        <a:t>Lack of Health Care Coverage or Underinsurance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4.21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87.9%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Transportation</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3.71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67.6%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8377">
                <a:tc>
                  <a:txBody>
                    <a:bodyPr/>
                    <a:lstStyle/>
                    <a:p>
                      <a:pPr algn="l" fontAlgn="b"/>
                      <a:r>
                        <a:rPr lang="en-US" sz="1300" b="0" i="0" u="none" strike="noStrike" dirty="0">
                          <a:effectLst/>
                          <a:latin typeface="Trebuchet MS" panose="020B0603020202020204" pitchFamily="34" charset="0"/>
                        </a:rPr>
                        <a:t>Healthcare Marketplace Navigation and Education</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3.84</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68.8%</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567566">
                <a:tc>
                  <a:txBody>
                    <a:bodyPr/>
                    <a:lstStyle/>
                    <a:p>
                      <a:pPr algn="l" fontAlgn="b"/>
                      <a:r>
                        <a:rPr lang="en-US" sz="1300" b="0" i="0" u="none" strike="noStrike" dirty="0">
                          <a:effectLst/>
                          <a:latin typeface="Trebuchet MS" panose="020B0603020202020204" pitchFamily="34" charset="0"/>
                        </a:rPr>
                        <a:t>Educate Employers, Improve Insurance</a:t>
                      </a:r>
                      <a:r>
                        <a:rPr lang="en-US" sz="1300" b="0" i="0" u="none" strike="noStrike" dirty="0" smtClean="0">
                          <a:effectLst/>
                          <a:latin typeface="Trebuchet MS" panose="020B0603020202020204" pitchFamily="34" charset="0"/>
                        </a:rPr>
                        <a:t>/ Plans/ Self-Insurance </a:t>
                      </a:r>
                      <a:r>
                        <a:rPr lang="en-US" sz="1300" b="0" i="0" u="none" strike="noStrike" dirty="0">
                          <a:effectLst/>
                          <a:latin typeface="Trebuchet MS" panose="020B0603020202020204" pitchFamily="34" charset="0"/>
                        </a:rPr>
                        <a:t>through Employers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3.61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45.5%</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4" name="Text Placeholder 3"/>
          <p:cNvSpPr txBox="1">
            <a:spLocks/>
          </p:cNvSpPr>
          <p:nvPr/>
        </p:nvSpPr>
        <p:spPr>
          <a:xfrm>
            <a:off x="316526" y="0"/>
            <a:ext cx="8535480" cy="11542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800" dirty="0" smtClean="0"/>
              <a:t>In terms of being prioritized for a coordinated, concerted effort over the next 3 years with focused attention, time and resources, how high of a priority for Cowley County is each issue related to </a:t>
            </a:r>
            <a:r>
              <a:rPr lang="en-US" sz="1800" b="1" dirty="0" smtClean="0">
                <a:solidFill>
                  <a:schemeClr val="accent3"/>
                </a:solidFill>
              </a:rPr>
              <a:t>ACCESS AND HEALTH SERVICES</a:t>
            </a:r>
            <a:r>
              <a:rPr lang="en-US" sz="1800" dirty="0" smtClean="0"/>
              <a:t>?</a:t>
            </a:r>
            <a:endParaRPr lang="en-US" sz="1800" dirty="0"/>
          </a:p>
        </p:txBody>
      </p:sp>
    </p:spTree>
    <p:extLst>
      <p:ext uri="{BB962C8B-B14F-4D97-AF65-F5344CB8AC3E}">
        <p14:creationId xmlns:p14="http://schemas.microsoft.com/office/powerpoint/2010/main" val="11770719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7094"/>
            <a:ext cx="8030158" cy="1109108"/>
          </a:xfrm>
        </p:spPr>
        <p:txBody>
          <a:bodyPr>
            <a:noAutofit/>
          </a:bodyPr>
          <a:lstStyle/>
          <a:p>
            <a:r>
              <a:rPr lang="en-US" sz="3600" dirty="0" smtClean="0"/>
              <a:t>Other very high priority issues(s) related to access and health services: </a:t>
            </a:r>
            <a:endParaRPr lang="en-US" sz="3600" dirty="0"/>
          </a:p>
        </p:txBody>
      </p:sp>
      <p:sp>
        <p:nvSpPr>
          <p:cNvPr id="4" name="Content Placeholder 3"/>
          <p:cNvSpPr>
            <a:spLocks noGrp="1"/>
          </p:cNvSpPr>
          <p:nvPr>
            <p:ph idx="1"/>
          </p:nvPr>
        </p:nvSpPr>
        <p:spPr>
          <a:xfrm>
            <a:off x="628650" y="1987420"/>
            <a:ext cx="7886700" cy="4581330"/>
          </a:xfrm>
        </p:spPr>
        <p:txBody>
          <a:bodyPr>
            <a:normAutofit/>
          </a:bodyPr>
          <a:lstStyle/>
          <a:p>
            <a:pPr>
              <a:lnSpc>
                <a:spcPct val="110000"/>
              </a:lnSpc>
              <a:spcBef>
                <a:spcPts val="0"/>
              </a:spcBef>
              <a:spcAft>
                <a:spcPts val="600"/>
              </a:spcAft>
            </a:pPr>
            <a:r>
              <a:rPr lang="en-US" sz="2000" dirty="0"/>
              <a:t>Access/communication needs regarding healthcare for persons with English as a second language</a:t>
            </a:r>
            <a:r>
              <a:rPr lang="en-US" sz="2000" dirty="0" smtClean="0"/>
              <a:t>.</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smtClean="0"/>
              <a:t>The </a:t>
            </a:r>
            <a:r>
              <a:rPr lang="en-US" sz="2000" dirty="0"/>
              <a:t>availability of medical doctors and dentists who will accept new patients and patients with KanCare or no health insurance.</a:t>
            </a:r>
          </a:p>
        </p:txBody>
      </p:sp>
    </p:spTree>
    <p:extLst>
      <p:ext uri="{BB962C8B-B14F-4D97-AF65-F5344CB8AC3E}">
        <p14:creationId xmlns:p14="http://schemas.microsoft.com/office/powerpoint/2010/main" val="22226780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562670"/>
            <a:ext cx="8165550" cy="1586204"/>
          </a:xfrm>
        </p:spPr>
        <p:txBody>
          <a:bodyPr>
            <a:normAutofit fontScale="70000" lnSpcReduction="20000"/>
          </a:bodyPr>
          <a:lstStyle/>
          <a:p>
            <a:pPr>
              <a:lnSpc>
                <a:spcPct val="120000"/>
              </a:lnSpc>
              <a:spcBef>
                <a:spcPts val="0"/>
              </a:spcBef>
            </a:pPr>
            <a:r>
              <a:rPr lang="en-US" sz="3200" dirty="0"/>
              <a:t>In terms of being prioritized for a coordinated, concerted effort over the next 3 years with focused attention, time and resources, how high of a priority is each issue related to </a:t>
            </a:r>
            <a:r>
              <a:rPr lang="en-US" sz="3200" dirty="0">
                <a:solidFill>
                  <a:schemeClr val="accent4"/>
                </a:solidFill>
              </a:rPr>
              <a:t>CHRONIC DISEASES, LEADING CAUSES OF DEATH</a:t>
            </a:r>
            <a:r>
              <a:rPr lang="en-US" sz="3200" dirty="0"/>
              <a:t>, or </a:t>
            </a:r>
            <a:r>
              <a:rPr lang="en-US" sz="3200" dirty="0">
                <a:solidFill>
                  <a:schemeClr val="accent4"/>
                </a:solidFill>
              </a:rPr>
              <a:t>OTHER HEALTH PROBLEMS</a:t>
            </a:r>
            <a:r>
              <a:rPr lang="en-US" sz="3200" dirty="0"/>
              <a:t> for Cowley </a:t>
            </a:r>
            <a:r>
              <a:rPr lang="en-US" sz="3200" dirty="0" smtClean="0"/>
              <a:t>County?</a:t>
            </a:r>
            <a:endParaRPr lang="en-US" sz="3200" dirty="0"/>
          </a:p>
        </p:txBody>
      </p:sp>
      <p:sp>
        <p:nvSpPr>
          <p:cNvPr id="3" name="Title 2"/>
          <p:cNvSpPr>
            <a:spLocks noGrp="1"/>
          </p:cNvSpPr>
          <p:nvPr>
            <p:ph type="title"/>
          </p:nvPr>
        </p:nvSpPr>
        <p:spPr>
          <a:xfrm>
            <a:off x="623888" y="1709739"/>
            <a:ext cx="7886700" cy="2852737"/>
          </a:xfrm>
        </p:spPr>
        <p:txBody>
          <a:bodyPr/>
          <a:lstStyle/>
          <a:p>
            <a:r>
              <a:rPr lang="en-US" dirty="0" smtClean="0"/>
              <a:t>Q6</a:t>
            </a:r>
            <a:endParaRPr lang="en-US" dirty="0"/>
          </a:p>
        </p:txBody>
      </p:sp>
    </p:spTree>
    <p:extLst>
      <p:ext uri="{BB962C8B-B14F-4D97-AF65-F5344CB8AC3E}">
        <p14:creationId xmlns:p14="http://schemas.microsoft.com/office/powerpoint/2010/main" val="15378396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67951" y="201288"/>
          <a:ext cx="8808098" cy="6526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01313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95943" y="191957"/>
          <a:ext cx="8780106" cy="6507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37165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76697923"/>
              </p:ext>
            </p:extLst>
          </p:nvPr>
        </p:nvGraphicFramePr>
        <p:xfrm>
          <a:off x="1958300" y="2077267"/>
          <a:ext cx="5485882" cy="4206240"/>
        </p:xfrm>
        <a:graphic>
          <a:graphicData uri="http://schemas.openxmlformats.org/drawingml/2006/table">
            <a:tbl>
              <a:tblPr/>
              <a:tblGrid>
                <a:gridCol w="3386354"/>
                <a:gridCol w="909818"/>
                <a:gridCol w="1189710"/>
              </a:tblGrid>
              <a:tr h="706000">
                <a:tc>
                  <a:txBody>
                    <a:bodyPr/>
                    <a:lstStyle/>
                    <a:p>
                      <a:pPr algn="l" fontAlgn="b"/>
                      <a:endParaRPr lang="en-US" sz="1300" b="0" i="0" u="none" strike="noStrike" dirty="0">
                        <a:effectLst/>
                        <a:latin typeface="Trebuchet MS" panose="020B0603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dirty="0">
                          <a:effectLst/>
                          <a:latin typeface="Trebuchet MS" panose="020B0603020202020204" pitchFamily="34" charset="0"/>
                        </a:rPr>
                        <a:t>Rating Average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dirty="0">
                          <a:effectLst/>
                          <a:latin typeface="Trebuchet MS" panose="020B0603020202020204" pitchFamily="34" charset="0"/>
                        </a:rPr>
                        <a:t>Agree or Strongly Agree %</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300" b="0" i="0" u="none" strike="noStrike" dirty="0">
                          <a:effectLst/>
                          <a:latin typeface="Trebuchet MS" panose="020B0603020202020204" pitchFamily="34" charset="0"/>
                        </a:rPr>
                        <a:t>Cancer</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4.00</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72.7%</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l" fontAlgn="b"/>
                      <a:r>
                        <a:rPr lang="en-US" sz="1300" b="0" i="0" u="none" strike="noStrike" dirty="0">
                          <a:effectLst/>
                          <a:latin typeface="Trebuchet MS" panose="020B0603020202020204" pitchFamily="34" charset="0"/>
                        </a:rPr>
                        <a:t>Diabetes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4.41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94.1%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Heart Disease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4.48</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93.9%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l" fontAlgn="b"/>
                      <a:r>
                        <a:rPr lang="en-US" sz="1300" b="0" i="0" u="none" strike="noStrike" dirty="0">
                          <a:effectLst/>
                          <a:latin typeface="Trebuchet MS" panose="020B0603020202020204" pitchFamily="34" charset="0"/>
                        </a:rPr>
                        <a:t>Cerebrovascular Disease (Stroke)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4.09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78.1%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Chronic Lower Respiratory Disease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3.79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69.7%</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l" fontAlgn="b"/>
                      <a:r>
                        <a:rPr lang="en-US" sz="1300" b="0" i="0" u="none" strike="noStrike" dirty="0">
                          <a:effectLst/>
                          <a:latin typeface="Trebuchet MS" panose="020B0603020202020204" pitchFamily="34" charset="0"/>
                        </a:rPr>
                        <a:t>Suicide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3.68</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52.9%</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Injuries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3.33</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45.5%</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l" fontAlgn="b"/>
                      <a:r>
                        <a:rPr lang="en-US" sz="1300" b="0" i="0" u="none" strike="noStrike" dirty="0">
                          <a:effectLst/>
                          <a:latin typeface="Trebuchet MS" panose="020B0603020202020204" pitchFamily="34" charset="0"/>
                        </a:rPr>
                        <a:t>Motor Vehicle Accidents/Traffic Injuries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3.30</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39.4%</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300" b="0" i="0" u="none" strike="noStrike" dirty="0">
                          <a:effectLst/>
                          <a:latin typeface="Trebuchet MS" panose="020B0603020202020204" pitchFamily="34" charset="0"/>
                        </a:rPr>
                        <a:t>Mental Health, Depression, or Anxiety</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a:effectLst/>
                          <a:latin typeface="Trebuchet MS" panose="020B0603020202020204" pitchFamily="34" charset="0"/>
                        </a:rPr>
                        <a:t>4.18</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82.4%</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4" name="Text Placeholder 3"/>
          <p:cNvSpPr txBox="1">
            <a:spLocks/>
          </p:cNvSpPr>
          <p:nvPr/>
        </p:nvSpPr>
        <p:spPr>
          <a:xfrm>
            <a:off x="693044" y="290347"/>
            <a:ext cx="8165550" cy="158620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3200" dirty="0" smtClean="0"/>
              <a:t>In terms of being prioritized for a coordinated, concerted effort over the next 3 years with focused attention, time and resources, how high of a priority is each issue related to </a:t>
            </a:r>
            <a:r>
              <a:rPr lang="en-US" sz="3200" dirty="0" smtClean="0">
                <a:solidFill>
                  <a:schemeClr val="accent4"/>
                </a:solidFill>
              </a:rPr>
              <a:t>CHRONIC DISEASES, LEADING CAUSES OF DEATH</a:t>
            </a:r>
            <a:r>
              <a:rPr lang="en-US" sz="3200" dirty="0" smtClean="0"/>
              <a:t>, or </a:t>
            </a:r>
            <a:r>
              <a:rPr lang="en-US" sz="3200" dirty="0" smtClean="0">
                <a:solidFill>
                  <a:schemeClr val="accent4"/>
                </a:solidFill>
              </a:rPr>
              <a:t>OTHER HEALTH PROBLEMS</a:t>
            </a:r>
            <a:r>
              <a:rPr lang="en-US" sz="3200" dirty="0" smtClean="0"/>
              <a:t> for Cowley County?</a:t>
            </a:r>
            <a:endParaRPr lang="en-US" sz="3200" dirty="0"/>
          </a:p>
        </p:txBody>
      </p:sp>
    </p:spTree>
    <p:extLst>
      <p:ext uri="{BB962C8B-B14F-4D97-AF65-F5344CB8AC3E}">
        <p14:creationId xmlns:p14="http://schemas.microsoft.com/office/powerpoint/2010/main" val="4504568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910" y="477094"/>
            <a:ext cx="8528179" cy="1874220"/>
          </a:xfrm>
        </p:spPr>
        <p:txBody>
          <a:bodyPr>
            <a:noAutofit/>
          </a:bodyPr>
          <a:lstStyle/>
          <a:p>
            <a:r>
              <a:rPr lang="en-US" sz="3600" dirty="0" smtClean="0"/>
              <a:t>Other very high priority issues(s) related to chronic diseases, leading causes of death or other health problems: </a:t>
            </a:r>
            <a:endParaRPr lang="en-US" sz="3600" dirty="0"/>
          </a:p>
        </p:txBody>
      </p:sp>
      <p:sp>
        <p:nvSpPr>
          <p:cNvPr id="4" name="Content Placeholder 3"/>
          <p:cNvSpPr>
            <a:spLocks noGrp="1"/>
          </p:cNvSpPr>
          <p:nvPr>
            <p:ph idx="1"/>
          </p:nvPr>
        </p:nvSpPr>
        <p:spPr>
          <a:xfrm>
            <a:off x="628650" y="2827176"/>
            <a:ext cx="7886700" cy="3741574"/>
          </a:xfrm>
        </p:spPr>
        <p:txBody>
          <a:bodyPr>
            <a:normAutofit/>
          </a:bodyPr>
          <a:lstStyle/>
          <a:p>
            <a:pPr>
              <a:lnSpc>
                <a:spcPct val="110000"/>
              </a:lnSpc>
              <a:spcBef>
                <a:spcPts val="0"/>
              </a:spcBef>
              <a:spcAft>
                <a:spcPts val="600"/>
              </a:spcAft>
            </a:pPr>
            <a:r>
              <a:rPr lang="en-US" sz="2000" dirty="0" smtClean="0"/>
              <a:t>Drug abuse</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Lowering our incidence of diabetes needs to be a focus. Diabetes education is also valuable so that patients don't have the costly side effects including hospital admissions that come from lack of control</a:t>
            </a:r>
            <a:r>
              <a:rPr lang="en-US" sz="2000" dirty="0" smtClean="0"/>
              <a:t>.</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Mental health is a large problem however the problem lies in what can we do about it?</a:t>
            </a:r>
          </a:p>
        </p:txBody>
      </p:sp>
    </p:spTree>
    <p:extLst>
      <p:ext uri="{BB962C8B-B14F-4D97-AF65-F5344CB8AC3E}">
        <p14:creationId xmlns:p14="http://schemas.microsoft.com/office/powerpoint/2010/main" val="6887324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562670"/>
            <a:ext cx="8165550" cy="1586204"/>
          </a:xfrm>
        </p:spPr>
        <p:txBody>
          <a:bodyPr>
            <a:normAutofit fontScale="70000" lnSpcReduction="20000"/>
          </a:bodyPr>
          <a:lstStyle/>
          <a:p>
            <a:pPr>
              <a:lnSpc>
                <a:spcPct val="120000"/>
              </a:lnSpc>
              <a:spcBef>
                <a:spcPts val="0"/>
              </a:spcBef>
            </a:pPr>
            <a:r>
              <a:rPr lang="en-US" sz="3200" dirty="0"/>
              <a:t>In terms of being prioritized for a coordinated, concerted effort over the next 3 years with focused attention, time and resources, how high of a priority is each issue related to </a:t>
            </a:r>
            <a:r>
              <a:rPr lang="en-US" sz="3200" b="1" dirty="0" smtClean="0">
                <a:solidFill>
                  <a:schemeClr val="accent3"/>
                </a:solidFill>
              </a:rPr>
              <a:t>MATERNAL AND CHILD HEALTH</a:t>
            </a:r>
            <a:r>
              <a:rPr lang="en-US" sz="3200" dirty="0"/>
              <a:t> for Cowley </a:t>
            </a:r>
            <a:r>
              <a:rPr lang="en-US" sz="3200" dirty="0" smtClean="0"/>
              <a:t>County?</a:t>
            </a:r>
            <a:endParaRPr lang="en-US" sz="3200" dirty="0"/>
          </a:p>
        </p:txBody>
      </p:sp>
      <p:sp>
        <p:nvSpPr>
          <p:cNvPr id="3" name="Title 2"/>
          <p:cNvSpPr>
            <a:spLocks noGrp="1"/>
          </p:cNvSpPr>
          <p:nvPr>
            <p:ph type="title"/>
          </p:nvPr>
        </p:nvSpPr>
        <p:spPr>
          <a:xfrm>
            <a:off x="623888" y="1709739"/>
            <a:ext cx="7886700" cy="2852737"/>
          </a:xfrm>
        </p:spPr>
        <p:txBody>
          <a:bodyPr/>
          <a:lstStyle/>
          <a:p>
            <a:r>
              <a:rPr lang="en-US" dirty="0" smtClean="0"/>
              <a:t>Q7</a:t>
            </a:r>
            <a:endParaRPr lang="en-US" dirty="0"/>
          </a:p>
        </p:txBody>
      </p:sp>
    </p:spTree>
    <p:extLst>
      <p:ext uri="{BB962C8B-B14F-4D97-AF65-F5344CB8AC3E}">
        <p14:creationId xmlns:p14="http://schemas.microsoft.com/office/powerpoint/2010/main" val="40083163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3933" y="148317"/>
          <a:ext cx="8817429" cy="6579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506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037545021"/>
              </p:ext>
            </p:extLst>
          </p:nvPr>
        </p:nvGraphicFramePr>
        <p:xfrm>
          <a:off x="487680" y="285750"/>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56427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33265" y="176309"/>
          <a:ext cx="8686799" cy="64857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42077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0938594"/>
              </p:ext>
            </p:extLst>
          </p:nvPr>
        </p:nvGraphicFramePr>
        <p:xfrm>
          <a:off x="1855696" y="2810708"/>
          <a:ext cx="5710334" cy="3510780"/>
        </p:xfrm>
        <a:graphic>
          <a:graphicData uri="http://schemas.openxmlformats.org/drawingml/2006/table">
            <a:tbl>
              <a:tblPr/>
              <a:tblGrid>
                <a:gridCol w="3582954"/>
                <a:gridCol w="1073020"/>
                <a:gridCol w="1054360"/>
              </a:tblGrid>
              <a:tr h="700124">
                <a:tc>
                  <a:txBody>
                    <a:bodyPr/>
                    <a:lstStyle/>
                    <a:p>
                      <a:pPr algn="l" fontAlgn="b"/>
                      <a:endParaRPr lang="en-US" sz="1300" b="0" i="0" u="none" strike="noStrike" dirty="0">
                        <a:effectLst/>
                        <a:latin typeface="Trebuchet MS" panose="020B0603020202020204" pitchFamily="34" charset="0"/>
                      </a:endParaRPr>
                    </a:p>
                  </a:txBody>
                  <a:tcPr marT="91440"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dirty="0">
                          <a:effectLst/>
                          <a:latin typeface="Trebuchet MS" panose="020B0603020202020204" pitchFamily="34" charset="0"/>
                        </a:rPr>
                        <a:t>Rating Average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dirty="0">
                          <a:effectLst/>
                          <a:latin typeface="Trebuchet MS" panose="020B0603020202020204" pitchFamily="34" charset="0"/>
                        </a:rPr>
                        <a:t>Agree or Strongly Agree </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r>
              <a:tr h="455590">
                <a:tc>
                  <a:txBody>
                    <a:bodyPr/>
                    <a:lstStyle/>
                    <a:p>
                      <a:pPr algn="l" fontAlgn="b"/>
                      <a:r>
                        <a:rPr lang="en-US" sz="1300" b="0" i="0" u="none" strike="noStrike" dirty="0">
                          <a:effectLst/>
                          <a:latin typeface="Trebuchet MS" panose="020B0603020202020204" pitchFamily="34" charset="0"/>
                        </a:rPr>
                        <a:t>Adequate Prenatal Care</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4.50</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91.2%</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5590">
                <a:tc>
                  <a:txBody>
                    <a:bodyPr/>
                    <a:lstStyle/>
                    <a:p>
                      <a:pPr algn="l" fontAlgn="b"/>
                      <a:r>
                        <a:rPr lang="en-US" sz="1300" b="0" i="0" u="none" strike="noStrike" dirty="0">
                          <a:effectLst/>
                          <a:latin typeface="Trebuchet MS" panose="020B0603020202020204" pitchFamily="34" charset="0"/>
                        </a:rPr>
                        <a:t>Infant Mortality</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3.91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63.6%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55590">
                <a:tc>
                  <a:txBody>
                    <a:bodyPr/>
                    <a:lstStyle/>
                    <a:p>
                      <a:pPr algn="l" fontAlgn="b"/>
                      <a:r>
                        <a:rPr lang="en-US" sz="1300" b="0" i="0" u="none" strike="noStrike" dirty="0">
                          <a:effectLst/>
                          <a:latin typeface="Trebuchet MS" panose="020B0603020202020204" pitchFamily="34" charset="0"/>
                        </a:rPr>
                        <a:t>Teen Pregnancy</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4.18</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85.3%</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5590">
                <a:tc>
                  <a:txBody>
                    <a:bodyPr/>
                    <a:lstStyle/>
                    <a:p>
                      <a:pPr algn="l" fontAlgn="b"/>
                      <a:r>
                        <a:rPr lang="en-US" sz="1300" b="0" i="0" u="none" strike="noStrike" dirty="0">
                          <a:effectLst/>
                          <a:latin typeface="Trebuchet MS" panose="020B0603020202020204" pitchFamily="34" charset="0"/>
                        </a:rPr>
                        <a:t>Smoking During Pregnancy</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4.21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70.6%</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55590">
                <a:tc>
                  <a:txBody>
                    <a:bodyPr/>
                    <a:lstStyle/>
                    <a:p>
                      <a:pPr algn="l" fontAlgn="b"/>
                      <a:r>
                        <a:rPr lang="en-US" sz="1300" b="0" i="0" u="none" strike="noStrike" dirty="0">
                          <a:effectLst/>
                          <a:latin typeface="Trebuchet MS" panose="020B0603020202020204" pitchFamily="34" charset="0"/>
                        </a:rPr>
                        <a:t>Breastfeeding</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300" b="0" i="0" u="none" strike="noStrike" dirty="0">
                          <a:effectLst/>
                          <a:latin typeface="Trebuchet MS" panose="020B0603020202020204" pitchFamily="34" charset="0"/>
                        </a:rPr>
                        <a:t>3.97</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300" b="0" i="0" u="none" strike="noStrike" dirty="0">
                          <a:effectLst/>
                          <a:latin typeface="Trebuchet MS" panose="020B0603020202020204" pitchFamily="34" charset="0"/>
                        </a:rPr>
                        <a:t>64.7%</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5590">
                <a:tc>
                  <a:txBody>
                    <a:bodyPr/>
                    <a:lstStyle/>
                    <a:p>
                      <a:pPr algn="l" fontAlgn="b"/>
                      <a:r>
                        <a:rPr lang="en-US" sz="1300" b="0" i="0" u="none" strike="noStrike" dirty="0">
                          <a:effectLst/>
                          <a:latin typeface="Trebuchet MS" panose="020B0603020202020204" pitchFamily="34" charset="0"/>
                        </a:rPr>
                        <a:t>Immunizations</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300" b="0" i="0" u="none" strike="noStrike" dirty="0">
                          <a:effectLst/>
                          <a:latin typeface="Trebuchet MS" panose="020B0603020202020204" pitchFamily="34" charset="0"/>
                        </a:rPr>
                        <a:t>4.41</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effectLst/>
                          <a:latin typeface="Trebuchet MS" panose="020B0603020202020204" pitchFamily="34" charset="0"/>
                        </a:rPr>
                        <a:t>85.3%</a:t>
                      </a: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4" name="Text Placeholder 3"/>
          <p:cNvSpPr txBox="1">
            <a:spLocks/>
          </p:cNvSpPr>
          <p:nvPr/>
        </p:nvSpPr>
        <p:spPr>
          <a:xfrm>
            <a:off x="669992" y="705285"/>
            <a:ext cx="8165550" cy="158620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3200" dirty="0" smtClean="0"/>
              <a:t>In terms of being prioritized for a coordinated, concerted effort over the next 3 years with focused attention, time and resources, how high of a priority is each issue related to </a:t>
            </a:r>
            <a:r>
              <a:rPr lang="en-US" sz="3200" b="1" dirty="0" smtClean="0">
                <a:solidFill>
                  <a:schemeClr val="accent3"/>
                </a:solidFill>
              </a:rPr>
              <a:t>MATERNAL AND CHILD HEALTH</a:t>
            </a:r>
            <a:r>
              <a:rPr lang="en-US" sz="3200" dirty="0" smtClean="0"/>
              <a:t> for Cowley County?</a:t>
            </a:r>
            <a:endParaRPr lang="en-US" sz="3200" dirty="0"/>
          </a:p>
        </p:txBody>
      </p:sp>
    </p:spTree>
    <p:extLst>
      <p:ext uri="{BB962C8B-B14F-4D97-AF65-F5344CB8AC3E}">
        <p14:creationId xmlns:p14="http://schemas.microsoft.com/office/powerpoint/2010/main" val="5602988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7094"/>
            <a:ext cx="7886700" cy="1109108"/>
          </a:xfrm>
        </p:spPr>
        <p:txBody>
          <a:bodyPr>
            <a:normAutofit/>
          </a:bodyPr>
          <a:lstStyle/>
          <a:p>
            <a:r>
              <a:rPr lang="en-US" sz="3600" dirty="0" smtClean="0"/>
              <a:t>Other very high priority issues(s) related to maternal &amp; child health: </a:t>
            </a:r>
            <a:endParaRPr lang="en-US" sz="3600" dirty="0"/>
          </a:p>
        </p:txBody>
      </p:sp>
      <p:sp>
        <p:nvSpPr>
          <p:cNvPr id="4" name="Content Placeholder 3"/>
          <p:cNvSpPr>
            <a:spLocks noGrp="1"/>
          </p:cNvSpPr>
          <p:nvPr>
            <p:ph idx="1"/>
          </p:nvPr>
        </p:nvSpPr>
        <p:spPr>
          <a:xfrm>
            <a:off x="628650" y="1987420"/>
            <a:ext cx="7886700" cy="4581330"/>
          </a:xfrm>
        </p:spPr>
        <p:txBody>
          <a:bodyPr>
            <a:normAutofit/>
          </a:bodyPr>
          <a:lstStyle/>
          <a:p>
            <a:pPr>
              <a:lnSpc>
                <a:spcPct val="110000"/>
              </a:lnSpc>
              <a:spcBef>
                <a:spcPts val="0"/>
              </a:spcBef>
              <a:spcAft>
                <a:spcPts val="600"/>
              </a:spcAft>
            </a:pPr>
            <a:r>
              <a:rPr lang="en-US" sz="2400" dirty="0" smtClean="0"/>
              <a:t>Injuries </a:t>
            </a:r>
            <a:r>
              <a:rPr lang="en-US" sz="2400" dirty="0"/>
              <a:t>and death due to child abuse</a:t>
            </a:r>
          </a:p>
          <a:p>
            <a:pPr>
              <a:lnSpc>
                <a:spcPct val="110000"/>
              </a:lnSpc>
              <a:spcBef>
                <a:spcPts val="0"/>
              </a:spcBef>
              <a:spcAft>
                <a:spcPts val="600"/>
              </a:spcAft>
            </a:pPr>
            <a:r>
              <a:rPr lang="en-US" sz="2400" dirty="0"/>
              <a:t>I think that the incidence of infant mortality may be linked to inadequate prenatal care.  I am not sure of the incidence of deliveries without any prenatal care, but I would think that many problems could be identified with prenatal care.</a:t>
            </a:r>
          </a:p>
        </p:txBody>
      </p:sp>
    </p:spTree>
    <p:extLst>
      <p:ext uri="{BB962C8B-B14F-4D97-AF65-F5344CB8AC3E}">
        <p14:creationId xmlns:p14="http://schemas.microsoft.com/office/powerpoint/2010/main" val="29162047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655976"/>
            <a:ext cx="8165550" cy="1492898"/>
          </a:xfrm>
        </p:spPr>
        <p:txBody>
          <a:bodyPr>
            <a:normAutofit/>
          </a:bodyPr>
          <a:lstStyle/>
          <a:p>
            <a:pPr>
              <a:lnSpc>
                <a:spcPct val="100000"/>
              </a:lnSpc>
              <a:spcBef>
                <a:spcPts val="0"/>
              </a:spcBef>
            </a:pPr>
            <a:r>
              <a:rPr lang="en-US" sz="2800" dirty="0" smtClean="0"/>
              <a:t>Which </a:t>
            </a:r>
            <a:r>
              <a:rPr lang="en-US" sz="2800" dirty="0"/>
              <a:t>statement best describes what you think the priorities should be going forward?</a:t>
            </a:r>
          </a:p>
        </p:txBody>
      </p:sp>
      <p:sp>
        <p:nvSpPr>
          <p:cNvPr id="3" name="Title 2"/>
          <p:cNvSpPr>
            <a:spLocks noGrp="1"/>
          </p:cNvSpPr>
          <p:nvPr>
            <p:ph type="title"/>
          </p:nvPr>
        </p:nvSpPr>
        <p:spPr>
          <a:xfrm>
            <a:off x="623888" y="1709739"/>
            <a:ext cx="7886700" cy="2852737"/>
          </a:xfrm>
        </p:spPr>
        <p:txBody>
          <a:bodyPr/>
          <a:lstStyle/>
          <a:p>
            <a:r>
              <a:rPr lang="en-US" dirty="0" smtClean="0"/>
              <a:t>Q8</a:t>
            </a:r>
            <a:endParaRPr lang="en-US" dirty="0"/>
          </a:p>
        </p:txBody>
      </p:sp>
    </p:spTree>
    <p:extLst>
      <p:ext uri="{BB962C8B-B14F-4D97-AF65-F5344CB8AC3E}">
        <p14:creationId xmlns:p14="http://schemas.microsoft.com/office/powerpoint/2010/main" val="8643546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14603" y="151913"/>
          <a:ext cx="8770775" cy="6435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2041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3300176"/>
              </p:ext>
            </p:extLst>
          </p:nvPr>
        </p:nvGraphicFramePr>
        <p:xfrm>
          <a:off x="1083449" y="1964289"/>
          <a:ext cx="7080837" cy="3474720"/>
        </p:xfrm>
        <a:graphic>
          <a:graphicData uri="http://schemas.openxmlformats.org/drawingml/2006/table">
            <a:tbl>
              <a:tblPr>
                <a:tableStyleId>{5C22544A-7EE6-4342-B048-85BDC9FD1C3A}</a:tableStyleId>
              </a:tblPr>
              <a:tblGrid>
                <a:gridCol w="6065020"/>
                <a:gridCol w="1015817"/>
              </a:tblGrid>
              <a:tr h="381000">
                <a:tc>
                  <a:txBody>
                    <a:bodyPr/>
                    <a:lstStyle/>
                    <a:p>
                      <a:pPr algn="l" fontAlgn="ctr"/>
                      <a:endParaRPr lang="en-US" sz="1800" b="1" i="0" u="none" strike="noStrike" dirty="0">
                        <a:solidFill>
                          <a:srgbClr val="000000"/>
                        </a:solidFill>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u="none" strike="noStrike" dirty="0">
                          <a:effectLst/>
                        </a:rPr>
                        <a:t>Response Percent</a:t>
                      </a:r>
                      <a:endParaRPr lang="en-US" sz="1600" b="1" i="0" u="none" strike="noStrike" dirty="0">
                        <a:solidFill>
                          <a:srgbClr val="000000"/>
                        </a:solidFill>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600" u="none" strike="noStrike">
                          <a:effectLst/>
                        </a:rPr>
                        <a:t>Keep the current priorities and continue to work on them</a:t>
                      </a:r>
                      <a:endParaRPr lang="en-US" sz="1600" b="0" i="0" u="none" strike="noStrike">
                        <a:effectLst/>
                        <a:latin typeface="Microsoft Sans Serif" panose="020B0604020202020204" pitchFamily="34" charset="0"/>
                      </a:endParaRPr>
                    </a:p>
                  </a:txBody>
                  <a:tcPr marT="91440"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600" u="none" strike="noStrike" dirty="0">
                          <a:effectLst/>
                        </a:rPr>
                        <a:t>12.1%</a:t>
                      </a:r>
                      <a:endParaRPr lang="en-US" sz="1600" b="0" i="0" u="none" strike="noStrike" dirty="0">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600" u="none" strike="noStrike" dirty="0">
                          <a:effectLst/>
                        </a:rPr>
                        <a:t>Keep the current priorities but refine/change strategies or objectives under those priorities, as needed</a:t>
                      </a:r>
                      <a:endParaRPr lang="en-US" sz="1600" b="0" i="0" u="none" strike="noStrike" dirty="0">
                        <a:effectLst/>
                        <a:latin typeface="Microsoft Sans Serif" panose="020B0604020202020204" pitchFamily="34" charset="0"/>
                      </a:endParaRPr>
                    </a:p>
                  </a:txBody>
                  <a:tcPr marT="91440"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effectLst/>
                        </a:rPr>
                        <a:t>54.5%</a:t>
                      </a:r>
                      <a:endParaRPr lang="en-US" sz="1600" b="0" i="0" u="none" strike="noStrike" dirty="0">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600" u="none" strike="noStrike">
                          <a:effectLst/>
                        </a:rPr>
                        <a:t>Refine or update the current priorities themselves</a:t>
                      </a:r>
                      <a:endParaRPr lang="en-US" sz="1600" b="0" i="0" u="none" strike="noStrike">
                        <a:effectLst/>
                        <a:latin typeface="Microsoft Sans Serif" panose="020B0604020202020204" pitchFamily="34" charset="0"/>
                      </a:endParaRPr>
                    </a:p>
                  </a:txBody>
                  <a:tcPr marT="91440"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600" u="none" strike="noStrike" dirty="0">
                          <a:effectLst/>
                        </a:rPr>
                        <a:t>24.2%</a:t>
                      </a:r>
                      <a:endParaRPr lang="en-US" sz="1600" b="0" i="0" u="none" strike="noStrike" dirty="0">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600" u="none" strike="noStrike" dirty="0">
                          <a:effectLst/>
                        </a:rPr>
                        <a:t>Add an additional priority</a:t>
                      </a:r>
                      <a:endParaRPr lang="en-US" sz="1600" b="0" i="0" u="none" strike="noStrike" dirty="0">
                        <a:effectLst/>
                        <a:latin typeface="Microsoft Sans Serif" panose="020B0604020202020204" pitchFamily="34" charset="0"/>
                      </a:endParaRPr>
                    </a:p>
                  </a:txBody>
                  <a:tcPr marT="91440"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effectLst/>
                        </a:rPr>
                        <a:t>0.0%</a:t>
                      </a:r>
                      <a:endParaRPr lang="en-US" sz="1600" b="0" i="0" u="none" strike="noStrike" dirty="0">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0">
                <a:tc>
                  <a:txBody>
                    <a:bodyPr/>
                    <a:lstStyle/>
                    <a:p>
                      <a:pPr algn="l" fontAlgn="b"/>
                      <a:r>
                        <a:rPr lang="en-US" sz="1600" u="none" strike="noStrike">
                          <a:effectLst/>
                        </a:rPr>
                        <a:t>Make the priorities more specific</a:t>
                      </a:r>
                      <a:endParaRPr lang="en-US" sz="1600" b="0" i="0" u="none" strike="noStrike">
                        <a:effectLst/>
                        <a:latin typeface="Microsoft Sans Serif" panose="020B0604020202020204" pitchFamily="34" charset="0"/>
                      </a:endParaRPr>
                    </a:p>
                  </a:txBody>
                  <a:tcPr marT="91440"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600" u="none" strike="noStrike" dirty="0">
                          <a:effectLst/>
                        </a:rPr>
                        <a:t>18.2%</a:t>
                      </a:r>
                      <a:endParaRPr lang="en-US" sz="1600" b="0" i="0" u="none" strike="noStrike" dirty="0">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600" u="none" strike="noStrike" dirty="0">
                          <a:effectLst/>
                        </a:rPr>
                        <a:t>Start from a "blank slate" and consider new priorities</a:t>
                      </a:r>
                      <a:endParaRPr lang="en-US" sz="1600" b="0" i="0" u="none" strike="noStrike" dirty="0">
                        <a:effectLst/>
                        <a:latin typeface="Microsoft Sans Serif" panose="020B0604020202020204" pitchFamily="34" charset="0"/>
                      </a:endParaRPr>
                    </a:p>
                  </a:txBody>
                  <a:tcPr marT="91440"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effectLst/>
                        </a:rPr>
                        <a:t>0.0%</a:t>
                      </a:r>
                      <a:endParaRPr lang="en-US" sz="1600" b="0" i="0" u="none" strike="noStrike" dirty="0">
                        <a:effectLst/>
                        <a:latin typeface="Microsoft Sans Serif" panose="020B0604020202020204" pitchFamily="34" charset="0"/>
                      </a:endParaRPr>
                    </a:p>
                  </a:txBody>
                  <a:tcPr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3" name="Text Placeholder 3"/>
          <p:cNvSpPr txBox="1">
            <a:spLocks/>
          </p:cNvSpPr>
          <p:nvPr/>
        </p:nvSpPr>
        <p:spPr>
          <a:xfrm>
            <a:off x="1223243" y="429758"/>
            <a:ext cx="8165550" cy="1492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smtClean="0"/>
              <a:t>Which statement best describes what you think the priorities should be going forward?</a:t>
            </a:r>
            <a:endParaRPr lang="en-US" dirty="0"/>
          </a:p>
        </p:txBody>
      </p:sp>
    </p:spTree>
    <p:extLst>
      <p:ext uri="{BB962C8B-B14F-4D97-AF65-F5344CB8AC3E}">
        <p14:creationId xmlns:p14="http://schemas.microsoft.com/office/powerpoint/2010/main" val="15507681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7094"/>
            <a:ext cx="7886700" cy="1109108"/>
          </a:xfrm>
        </p:spPr>
        <p:txBody>
          <a:bodyPr>
            <a:normAutofit/>
          </a:bodyPr>
          <a:lstStyle/>
          <a:p>
            <a:r>
              <a:rPr lang="en-US" sz="3600" dirty="0" smtClean="0"/>
              <a:t>Other Comments:</a:t>
            </a:r>
            <a:endParaRPr lang="en-US" sz="3600" dirty="0"/>
          </a:p>
        </p:txBody>
      </p:sp>
      <p:sp>
        <p:nvSpPr>
          <p:cNvPr id="4" name="Content Placeholder 3"/>
          <p:cNvSpPr>
            <a:spLocks noGrp="1"/>
          </p:cNvSpPr>
          <p:nvPr>
            <p:ph idx="1"/>
          </p:nvPr>
        </p:nvSpPr>
        <p:spPr>
          <a:xfrm>
            <a:off x="628650" y="1586202"/>
            <a:ext cx="7886700" cy="4982548"/>
          </a:xfrm>
        </p:spPr>
        <p:txBody>
          <a:bodyPr>
            <a:normAutofit/>
          </a:bodyPr>
          <a:lstStyle/>
          <a:p>
            <a:pPr>
              <a:lnSpc>
                <a:spcPct val="110000"/>
              </a:lnSpc>
              <a:spcBef>
                <a:spcPts val="0"/>
              </a:spcBef>
              <a:spcAft>
                <a:spcPts val="600"/>
              </a:spcAft>
            </a:pPr>
            <a:r>
              <a:rPr lang="en-US" sz="2000" dirty="0"/>
              <a:t>The health care arena is changing almost daily.  We must be aware of the change and adapt goals to those changes</a:t>
            </a:r>
            <a:r>
              <a:rPr lang="en-US" sz="2000" dirty="0" smtClean="0"/>
              <a:t>.</a:t>
            </a:r>
          </a:p>
          <a:p>
            <a:pPr marL="0" indent="0">
              <a:lnSpc>
                <a:spcPct val="110000"/>
              </a:lnSpc>
              <a:spcBef>
                <a:spcPts val="0"/>
              </a:spcBef>
              <a:spcAft>
                <a:spcPts val="600"/>
              </a:spcAft>
              <a:buNone/>
            </a:pPr>
            <a:endParaRPr lang="en-US" sz="2000" dirty="0"/>
          </a:p>
          <a:p>
            <a:pPr>
              <a:lnSpc>
                <a:spcPct val="110000"/>
              </a:lnSpc>
              <a:spcBef>
                <a:spcPts val="0"/>
              </a:spcBef>
              <a:spcAft>
                <a:spcPts val="600"/>
              </a:spcAft>
            </a:pPr>
            <a:r>
              <a:rPr lang="en-US" sz="2000" dirty="0"/>
              <a:t>Are there bullet points of what is to be addressed and accomplished on each </a:t>
            </a:r>
            <a:r>
              <a:rPr lang="en-US" sz="2000" dirty="0" smtClean="0"/>
              <a:t>priority? They </a:t>
            </a:r>
            <a:r>
              <a:rPr lang="en-US" sz="2000" dirty="0"/>
              <a:t>seem rather broad without that information and what was worked on since the last assessment. </a:t>
            </a:r>
          </a:p>
        </p:txBody>
      </p:sp>
    </p:spTree>
    <p:extLst>
      <p:ext uri="{BB962C8B-B14F-4D97-AF65-F5344CB8AC3E}">
        <p14:creationId xmlns:p14="http://schemas.microsoft.com/office/powerpoint/2010/main" val="29690524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93259" y="4655976"/>
            <a:ext cx="8165550" cy="1492898"/>
          </a:xfrm>
        </p:spPr>
        <p:txBody>
          <a:bodyPr>
            <a:normAutofit fontScale="70000" lnSpcReduction="20000"/>
          </a:bodyPr>
          <a:lstStyle/>
          <a:p>
            <a:pPr>
              <a:lnSpc>
                <a:spcPct val="120000"/>
              </a:lnSpc>
              <a:spcBef>
                <a:spcPts val="0"/>
              </a:spcBef>
            </a:pPr>
            <a:r>
              <a:rPr lang="en-US" sz="2800" dirty="0"/>
              <a:t>Thinking about the current priorities, strategies under those priorities, other potential priorities mentioned in this survey, as well as your own knowledge of the community, what do you think the new health priorities should be going forward? List no more than three. They may be broad or specific.</a:t>
            </a:r>
          </a:p>
        </p:txBody>
      </p:sp>
      <p:sp>
        <p:nvSpPr>
          <p:cNvPr id="3" name="Title 2"/>
          <p:cNvSpPr>
            <a:spLocks noGrp="1"/>
          </p:cNvSpPr>
          <p:nvPr>
            <p:ph type="title"/>
          </p:nvPr>
        </p:nvSpPr>
        <p:spPr>
          <a:xfrm>
            <a:off x="623888" y="1709739"/>
            <a:ext cx="7886700" cy="2852737"/>
          </a:xfrm>
        </p:spPr>
        <p:txBody>
          <a:bodyPr/>
          <a:lstStyle/>
          <a:p>
            <a:r>
              <a:rPr lang="en-US" dirty="0" smtClean="0"/>
              <a:t>Q9</a:t>
            </a:r>
            <a:endParaRPr lang="en-US" dirty="0"/>
          </a:p>
        </p:txBody>
      </p:sp>
    </p:spTree>
    <p:extLst>
      <p:ext uri="{BB962C8B-B14F-4D97-AF65-F5344CB8AC3E}">
        <p14:creationId xmlns:p14="http://schemas.microsoft.com/office/powerpoint/2010/main" val="19080954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3264" y="139569"/>
          <a:ext cx="8780106" cy="6400800"/>
        </p:xfrm>
        <a:graphic>
          <a:graphicData uri="http://schemas.openxmlformats.org/drawingml/2006/table">
            <a:tbl>
              <a:tblPr>
                <a:tableStyleId>{5C22544A-7EE6-4342-B048-85BDC9FD1C3A}</a:tableStyleId>
              </a:tblPr>
              <a:tblGrid>
                <a:gridCol w="2959343"/>
                <a:gridCol w="2730998"/>
                <a:gridCol w="3089765"/>
              </a:tblGrid>
              <a:tr h="0">
                <a:tc>
                  <a:txBody>
                    <a:bodyPr/>
                    <a:lstStyle/>
                    <a:p>
                      <a:pPr algn="l" fontAlgn="ctr"/>
                      <a:r>
                        <a:rPr lang="en-US" sz="1000" b="1" u="none" strike="noStrike" dirty="0">
                          <a:effectLst/>
                          <a:latin typeface="+mj-lt"/>
                        </a:rPr>
                        <a:t>First priority:</a:t>
                      </a:r>
                      <a:endParaRPr lang="en-US" sz="1000" b="1" i="0" u="none" strike="noStrike" dirty="0">
                        <a:solidFill>
                          <a:srgbClr val="000000"/>
                        </a:solidFill>
                        <a:effectLst/>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l" fontAlgn="ctr"/>
                      <a:r>
                        <a:rPr lang="en-US" sz="1000" b="1" u="none" strike="noStrike" dirty="0">
                          <a:effectLst/>
                          <a:latin typeface="+mj-lt"/>
                        </a:rPr>
                        <a:t>Second priority:</a:t>
                      </a:r>
                      <a:endParaRPr lang="en-US" sz="1000" b="1" i="0" u="none" strike="noStrike" dirty="0">
                        <a:solidFill>
                          <a:srgbClr val="000000"/>
                        </a:solidFill>
                        <a:effectLst/>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l" fontAlgn="ctr"/>
                      <a:r>
                        <a:rPr lang="en-US" sz="1000" b="1" u="none" strike="noStrike" dirty="0">
                          <a:effectLst/>
                          <a:latin typeface="+mj-lt"/>
                        </a:rPr>
                        <a:t>Third priority:</a:t>
                      </a:r>
                      <a:endParaRPr lang="en-US" sz="1000" b="1" i="0" u="none" strike="noStrike" dirty="0">
                        <a:solidFill>
                          <a:srgbClr val="000000"/>
                        </a:solidFill>
                        <a:effectLst/>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000" u="none" strike="noStrike" dirty="0" smtClean="0">
                          <a:effectLst/>
                          <a:latin typeface="+mj-lt"/>
                        </a:rPr>
                        <a:t>Reduce </a:t>
                      </a:r>
                      <a:r>
                        <a:rPr lang="en-US" sz="1000" u="none" strike="noStrike" dirty="0">
                          <a:effectLst/>
                          <a:latin typeface="+mj-lt"/>
                        </a:rPr>
                        <a:t>obesity</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smtClean="0">
                          <a:effectLst/>
                          <a:latin typeface="+mj-lt"/>
                        </a:rPr>
                        <a:t>Reduce </a:t>
                      </a:r>
                      <a:r>
                        <a:rPr lang="en-US" sz="1000" u="none" strike="noStrike" dirty="0">
                          <a:effectLst/>
                          <a:latin typeface="+mj-lt"/>
                        </a:rPr>
                        <a:t>smoking</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smtClean="0">
                          <a:effectLst/>
                          <a:latin typeface="+mj-lt"/>
                        </a:rPr>
                        <a:t>Improve </a:t>
                      </a:r>
                      <a:r>
                        <a:rPr lang="en-US" sz="1000" u="none" strike="noStrike" dirty="0">
                          <a:effectLst/>
                          <a:latin typeface="+mj-lt"/>
                        </a:rPr>
                        <a:t>childhood  diet &amp; exercise</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Obesity prevention</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Nutrition</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a:effectLst/>
                          <a:latin typeface="+mj-lt"/>
                        </a:rPr>
                        <a:t>Mental health care </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Address obeisity as it affects/contributes to other conditions</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Reduce </a:t>
                      </a:r>
                      <a:r>
                        <a:rPr lang="en-US" sz="1000" u="none" strike="noStrike" dirty="0" smtClean="0">
                          <a:effectLst/>
                          <a:latin typeface="+mj-lt"/>
                        </a:rPr>
                        <a:t>smoking/tobacco </a:t>
                      </a:r>
                      <a:r>
                        <a:rPr lang="en-US" sz="1000" u="none" strike="noStrike" dirty="0">
                          <a:effectLst/>
                          <a:latin typeface="+mj-lt"/>
                        </a:rPr>
                        <a:t>use</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Emphasize wellness in mothers -infants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Affordable medications and education regarding meds and disease process/treatments</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Education regarding top chronic diseases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Prevention/Risk factors of many major chronic diseases.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dirty="0" smtClean="0">
                          <a:effectLst/>
                          <a:latin typeface="+mj-lt"/>
                        </a:rPr>
                        <a:t>Promote healthy</a:t>
                      </a:r>
                      <a:r>
                        <a:rPr lang="en-US" sz="1000" u="none" strike="noStrike" baseline="0" dirty="0" smtClean="0">
                          <a:effectLst/>
                          <a:latin typeface="+mj-lt"/>
                        </a:rPr>
                        <a:t> lifestyles to youth through activities and food</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smtClean="0">
                          <a:effectLst/>
                          <a:latin typeface="+mj-lt"/>
                        </a:rPr>
                        <a:t>Encourage healthy lifestyle changes</a:t>
                      </a:r>
                      <a:r>
                        <a:rPr lang="en-US" sz="1000" u="none" strike="noStrike" baseline="0" dirty="0" smtClean="0">
                          <a:effectLst/>
                          <a:latin typeface="+mj-lt"/>
                        </a:rPr>
                        <a:t> for adults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smtClean="0">
                          <a:effectLst/>
                          <a:latin typeface="+mj-lt"/>
                        </a:rPr>
                        <a:t>Enhance access to healthcare</a:t>
                      </a:r>
                      <a:r>
                        <a:rPr lang="en-US" sz="1000" u="none" strike="noStrike" baseline="0" dirty="0" smtClean="0">
                          <a:effectLst/>
                          <a:latin typeface="+mj-lt"/>
                        </a:rPr>
                        <a:t> through recruitment, retention and a variety of services. </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health care</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drug and alcohol treatment</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children and healthy ways to live</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26955">
                <a:tc>
                  <a:txBody>
                    <a:bodyPr/>
                    <a:lstStyle/>
                    <a:p>
                      <a:pPr algn="l" fontAlgn="b"/>
                      <a:r>
                        <a:rPr lang="en-US" sz="1000" u="none" strike="noStrike" dirty="0">
                          <a:effectLst/>
                          <a:latin typeface="+mj-lt"/>
                        </a:rPr>
                        <a:t>Help each Cowley County community to identify specific policy, system or environmental change to create culture of wellness/health.</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08744">
                <a:tc>
                  <a:txBody>
                    <a:bodyPr/>
                    <a:lstStyle/>
                    <a:p>
                      <a:pPr algn="l" fontAlgn="b"/>
                      <a:r>
                        <a:rPr lang="en-US" sz="1000" u="none" strike="noStrike">
                          <a:effectLst/>
                          <a:latin typeface="+mj-lt"/>
                        </a:rPr>
                        <a:t>Explain clear usage of Community Health Ctr to public</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Create a public awareness of all providers &amp; services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Explain communications </a:t>
                      </a:r>
                      <a:r>
                        <a:rPr lang="en-US" sz="1000" u="none" strike="noStrike" dirty="0" smtClean="0">
                          <a:effectLst/>
                          <a:latin typeface="+mj-lt"/>
                        </a:rPr>
                        <a:t>between</a:t>
                      </a:r>
                      <a:r>
                        <a:rPr lang="en-US" sz="1000" u="none" strike="noStrike" baseline="0" dirty="0" smtClean="0">
                          <a:effectLst/>
                          <a:latin typeface="+mj-lt"/>
                        </a:rPr>
                        <a:t> </a:t>
                      </a:r>
                      <a:r>
                        <a:rPr lang="en-US" sz="1000" u="none" strike="noStrike" dirty="0" smtClean="0">
                          <a:effectLst/>
                          <a:latin typeface="+mj-lt"/>
                        </a:rPr>
                        <a:t>agencies, providers </a:t>
                      </a:r>
                      <a:r>
                        <a:rPr lang="en-US" sz="1000" u="none" strike="noStrike" dirty="0">
                          <a:effectLst/>
                          <a:latin typeface="+mj-lt"/>
                        </a:rPr>
                        <a:t>&amp; public</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dirty="0">
                          <a:effectLst/>
                          <a:latin typeface="+mj-lt"/>
                        </a:rPr>
                        <a:t>Sharing of </a:t>
                      </a:r>
                      <a:r>
                        <a:rPr lang="en-US" sz="1000" u="none" strike="noStrike" dirty="0" err="1">
                          <a:effectLst/>
                          <a:latin typeface="+mj-lt"/>
                        </a:rPr>
                        <a:t>EHRs</a:t>
                      </a:r>
                      <a:r>
                        <a:rPr lang="en-US" sz="1000" u="none" strike="noStrike" dirty="0">
                          <a:effectLst/>
                          <a:latin typeface="+mj-lt"/>
                        </a:rPr>
                        <a:t> across all professions that share in the treatment of patients.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Enhance availability of access to health care</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Promo health, wellness, and prevention</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acess to health care for underinsured or those on KanCare</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drug and alcohol abuse prevention/awareness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education on prevention of abuse/child &amp; domestic</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mental health for all ages</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family health and wellness (physical and emotional)</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Diabetes education (decreasing co-morbidites &amp; prevention)</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mental health (Do we have resources in the community?)</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Options for low cost/free fitness-- </a:t>
                      </a:r>
                      <a:r>
                        <a:rPr lang="en-US" sz="1000" u="none" strike="noStrike" dirty="0" smtClean="0">
                          <a:effectLst/>
                          <a:latin typeface="+mj-lt"/>
                        </a:rPr>
                        <a:t>i.e. </a:t>
                      </a:r>
                      <a:r>
                        <a:rPr lang="en-US" sz="1000" u="none" strike="noStrike" dirty="0">
                          <a:effectLst/>
                          <a:latin typeface="+mj-lt"/>
                        </a:rPr>
                        <a:t>walking/biking trails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Affordable care</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Parenting and child deaths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Mental Health</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Health Prevention</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Mental Health</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Obesity</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Diabetes</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Heart Disease</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Pregnancy/Breastfeeding</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Increase access to healthy foods</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Increase access to physical activity opportunities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Decrease rates of tobacco use among youth and adults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Physical activity</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Mental illness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Prenatal care</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Maternal health</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Mental health</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physical activity amongst children and adults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pPr algn="l" fontAlgn="b"/>
                      <a:r>
                        <a:rPr lang="en-US" sz="1000" u="none" strike="noStrike">
                          <a:effectLst/>
                          <a:latin typeface="+mj-lt"/>
                        </a:rPr>
                        <a:t>Wellness</a:t>
                      </a:r>
                      <a:endParaRPr lang="en-US" sz="1000" b="0" i="0" u="none" strike="noStrike">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Obesity</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0" u="none" strike="noStrike" dirty="0">
                          <a:effectLst/>
                          <a:latin typeface="+mj-lt"/>
                        </a:rPr>
                        <a:t>Healthy Food Access</a:t>
                      </a:r>
                      <a:endParaRPr lang="en-US" sz="1000" b="0" i="0" u="none" strike="noStrike" dirty="0">
                        <a:effectLst/>
                        <a:latin typeface="+mj-lt"/>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704700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51722" y="176891"/>
          <a:ext cx="7604450" cy="6168524"/>
        </p:xfrm>
        <a:graphic>
          <a:graphicData uri="http://schemas.openxmlformats.org/drawingml/2006/table">
            <a:tbl>
              <a:tblPr>
                <a:tableStyleId>{5C22544A-7EE6-4342-B048-85BDC9FD1C3A}</a:tableStyleId>
              </a:tblPr>
              <a:tblGrid>
                <a:gridCol w="7604450"/>
              </a:tblGrid>
              <a:tr h="0">
                <a:tc>
                  <a:txBody>
                    <a:bodyPr/>
                    <a:lstStyle/>
                    <a:p>
                      <a:pPr algn="l" fontAlgn="ctr"/>
                      <a:r>
                        <a:rPr lang="en-US" sz="1400" b="1" u="none" strike="noStrike" dirty="0" smtClean="0">
                          <a:effectLst/>
                          <a:latin typeface="+mj-lt"/>
                        </a:rPr>
                        <a:t>1</a:t>
                      </a:r>
                      <a:r>
                        <a:rPr lang="en-US" sz="1400" b="1" u="none" strike="noStrike" baseline="30000" dirty="0" smtClean="0">
                          <a:effectLst/>
                          <a:latin typeface="+mj-lt"/>
                        </a:rPr>
                        <a:t>st</a:t>
                      </a:r>
                      <a:r>
                        <a:rPr lang="en-US" sz="1400" b="1" u="none" strike="noStrike" dirty="0" smtClean="0">
                          <a:effectLst/>
                          <a:latin typeface="+mj-lt"/>
                        </a:rPr>
                        <a:t> priority</a:t>
                      </a:r>
                      <a:r>
                        <a:rPr lang="en-US" sz="1400" b="1" u="none" strike="noStrike" dirty="0">
                          <a:effectLst/>
                          <a:latin typeface="+mj-lt"/>
                        </a:rPr>
                        <a:t>:</a:t>
                      </a:r>
                      <a:endParaRPr lang="en-US" sz="1400" b="1" i="0" u="none" strike="noStrike" dirty="0">
                        <a:solidFill>
                          <a:srgbClr val="000000"/>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0">
                <a:tc>
                  <a:txBody>
                    <a:bodyPr/>
                    <a:lstStyle/>
                    <a:p>
                      <a:pPr marL="1200150" indent="-285750" algn="l" defTabSz="1371600" fontAlgn="b">
                        <a:buFont typeface="Arial" panose="020B0604020202020204" pitchFamily="34" charset="0"/>
                        <a:buChar char="•"/>
                      </a:pPr>
                      <a:r>
                        <a:rPr lang="en-US" sz="1350" u="none" strike="noStrike" dirty="0" smtClean="0">
                          <a:effectLst/>
                          <a:latin typeface="+mj-lt"/>
                        </a:rPr>
                        <a:t>Reduce </a:t>
                      </a:r>
                      <a:r>
                        <a:rPr lang="en-US" sz="1350" u="none" strike="noStrike" dirty="0">
                          <a:effectLst/>
                          <a:latin typeface="+mj-lt"/>
                        </a:rPr>
                        <a:t>obesity</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Obesity prevention</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Address </a:t>
                      </a:r>
                      <a:r>
                        <a:rPr lang="en-US" sz="1350" u="none" strike="noStrike" dirty="0" smtClean="0">
                          <a:effectLst/>
                          <a:latin typeface="+mj-lt"/>
                        </a:rPr>
                        <a:t>obesity </a:t>
                      </a:r>
                      <a:r>
                        <a:rPr lang="en-US" sz="1350" u="none" strike="noStrike" dirty="0">
                          <a:effectLst/>
                          <a:latin typeface="+mj-lt"/>
                        </a:rPr>
                        <a:t>as it affects/contributes to other conditions</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Affordable medications and education regarding meds and disease process/treatments</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smtClean="0">
                          <a:effectLst/>
                          <a:latin typeface="+mj-lt"/>
                        </a:rPr>
                        <a:t>Promote healthy</a:t>
                      </a:r>
                      <a:r>
                        <a:rPr lang="en-US" sz="1350" u="none" strike="noStrike" baseline="0" dirty="0" smtClean="0">
                          <a:effectLst/>
                          <a:latin typeface="+mj-lt"/>
                        </a:rPr>
                        <a:t> lifestyles to youth through activities and food</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a:effectLst/>
                          <a:latin typeface="+mj-lt"/>
                        </a:rPr>
                        <a:t>health care</a:t>
                      </a:r>
                      <a:endParaRPr lang="en-US" sz="1350" b="0" i="0" u="none" strike="noStrike">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6955">
                <a:tc>
                  <a:txBody>
                    <a:bodyPr/>
                    <a:lstStyle/>
                    <a:p>
                      <a:pPr marL="1200150" indent="-285750" algn="l" defTabSz="1371600" fontAlgn="b">
                        <a:buFont typeface="Arial" panose="020B0604020202020204" pitchFamily="34" charset="0"/>
                        <a:buChar char="•"/>
                      </a:pPr>
                      <a:r>
                        <a:rPr lang="en-US" sz="1350" u="none" strike="noStrike" dirty="0">
                          <a:effectLst/>
                          <a:latin typeface="+mj-lt"/>
                        </a:rPr>
                        <a:t>Help each Cowley County community to identify specific policy, system or environmental change to create culture of wellness/health.</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8744">
                <a:tc>
                  <a:txBody>
                    <a:bodyPr/>
                    <a:lstStyle/>
                    <a:p>
                      <a:pPr marL="1200150" indent="-285750" algn="l" defTabSz="1371600" fontAlgn="b">
                        <a:buFont typeface="Arial" panose="020B0604020202020204" pitchFamily="34" charset="0"/>
                        <a:buChar char="•"/>
                      </a:pPr>
                      <a:r>
                        <a:rPr lang="en-US" sz="1350" u="none" strike="noStrike" dirty="0">
                          <a:effectLst/>
                          <a:latin typeface="+mj-lt"/>
                        </a:rPr>
                        <a:t>Explain clear usage of Community Health </a:t>
                      </a:r>
                      <a:r>
                        <a:rPr lang="en-US" sz="1350" u="none" strike="noStrike" dirty="0" smtClean="0">
                          <a:effectLst/>
                          <a:latin typeface="+mj-lt"/>
                        </a:rPr>
                        <a:t>Center to </a:t>
                      </a:r>
                      <a:r>
                        <a:rPr lang="en-US" sz="1350" u="none" strike="noStrike" dirty="0">
                          <a:effectLst/>
                          <a:latin typeface="+mj-lt"/>
                        </a:rPr>
                        <a:t>public</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Sharing of </a:t>
                      </a:r>
                      <a:r>
                        <a:rPr lang="en-US" sz="1350" u="none" strike="noStrike" dirty="0" err="1">
                          <a:effectLst/>
                          <a:latin typeface="+mj-lt"/>
                        </a:rPr>
                        <a:t>EHRs</a:t>
                      </a:r>
                      <a:r>
                        <a:rPr lang="en-US" sz="1350" u="none" strike="noStrike" dirty="0">
                          <a:effectLst/>
                          <a:latin typeface="+mj-lt"/>
                        </a:rPr>
                        <a:t> across all professions that share in the treatment of patients.</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smtClean="0">
                          <a:effectLst/>
                          <a:latin typeface="+mj-lt"/>
                        </a:rPr>
                        <a:t>Access </a:t>
                      </a:r>
                      <a:r>
                        <a:rPr lang="en-US" sz="1350" u="none" strike="noStrike" dirty="0">
                          <a:effectLst/>
                          <a:latin typeface="+mj-lt"/>
                        </a:rPr>
                        <a:t>to health care for underinsured or those on KanCare</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mental health for all ages</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Diabetes education (decreasing </a:t>
                      </a:r>
                      <a:r>
                        <a:rPr lang="en-US" sz="1350" u="none" strike="noStrike" dirty="0" smtClean="0">
                          <a:effectLst/>
                          <a:latin typeface="+mj-lt"/>
                        </a:rPr>
                        <a:t>co-morbidities </a:t>
                      </a:r>
                      <a:r>
                        <a:rPr lang="en-US" sz="1350" u="none" strike="noStrike" dirty="0">
                          <a:effectLst/>
                          <a:latin typeface="+mj-lt"/>
                        </a:rPr>
                        <a:t>&amp; prevention)</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Affordable care</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Health Prevention</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Diabetes</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Increase access to healthy foods</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Physical activity</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Maternal health</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200150" indent="-285750" algn="l" defTabSz="1371600" fontAlgn="b">
                        <a:buFont typeface="Arial" panose="020B0604020202020204" pitchFamily="34" charset="0"/>
                        <a:buChar char="•"/>
                      </a:pPr>
                      <a:r>
                        <a:rPr lang="en-US" sz="1350" u="none" strike="noStrike" dirty="0">
                          <a:effectLst/>
                          <a:latin typeface="+mj-lt"/>
                        </a:rPr>
                        <a:t>Wellness</a:t>
                      </a:r>
                      <a:endParaRPr lang="en-US" sz="1350" b="0" i="0" u="none" strike="noStrike" dirty="0">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2909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owley County Health Assessment">
    <a:dk1>
      <a:sysClr val="windowText" lastClr="000000"/>
    </a:dk1>
    <a:lt1>
      <a:sysClr val="window" lastClr="FFFFFF"/>
    </a:lt1>
    <a:dk2>
      <a:srgbClr val="1F497D"/>
    </a:dk2>
    <a:lt2>
      <a:srgbClr val="EEECE1"/>
    </a:lt2>
    <a:accent1>
      <a:srgbClr val="FFCF1D"/>
    </a:accent1>
    <a:accent2>
      <a:srgbClr val="C0D730"/>
    </a:accent2>
    <a:accent3>
      <a:srgbClr val="76B54B"/>
    </a:accent3>
    <a:accent4>
      <a:srgbClr val="2E75B6"/>
    </a:accent4>
    <a:accent5>
      <a:srgbClr val="203864"/>
    </a:accent5>
    <a:accent6>
      <a:srgbClr val="F79646"/>
    </a:accent6>
    <a:hlink>
      <a:srgbClr val="0000FF"/>
    </a:hlink>
    <a:folHlink>
      <a:srgbClr val="800080"/>
    </a:folHlink>
  </a:clrScheme>
  <a:fontScheme name="Cowley County Health Assessm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982</TotalTime>
  <Words>2947</Words>
  <Application>Microsoft Office PowerPoint</Application>
  <PresentationFormat>On-screen Show (4:3)</PresentationFormat>
  <Paragraphs>595</Paragraphs>
  <Slides>107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Arial</vt:lpstr>
      <vt:lpstr>Calibri</vt:lpstr>
      <vt:lpstr>Calibri Light</vt:lpstr>
      <vt:lpstr>Microsoft Sans Serif</vt:lpstr>
      <vt:lpstr>Trebuchet MS</vt:lpstr>
      <vt:lpstr>Office Theme</vt:lpstr>
      <vt:lpstr>Cowley County Cities</vt:lpstr>
      <vt:lpstr>Demographics</vt:lpstr>
      <vt:lpstr>PowerPoint Presentation</vt:lpstr>
      <vt:lpstr>PowerPoint Presentation</vt:lpstr>
      <vt:lpstr>PowerPoint Presentation</vt:lpstr>
      <vt:lpstr>PowerPoint Presentation</vt:lpstr>
      <vt:lpstr>Socioeconomics</vt:lpstr>
      <vt:lpstr>  </vt:lpstr>
      <vt:lpstr>PowerPoint Presentation</vt:lpstr>
      <vt:lpstr>PowerPoint Presentation</vt:lpstr>
      <vt:lpstr> </vt:lpstr>
      <vt:lpstr>PowerPoint Presentation</vt:lpstr>
      <vt:lpstr>PowerPoint Presentation</vt:lpstr>
      <vt:lpstr>Risk and Protective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Maternal and Child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Status and Chronic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Mortality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vt:lpstr>
      <vt:lpstr>PowerPoint Presentation</vt:lpstr>
      <vt:lpstr>PowerPoint Presentation</vt:lpstr>
      <vt:lpstr>PowerPoint Presentation</vt:lpstr>
      <vt:lpstr>Cowley County Cities</vt:lpstr>
      <vt:lpstr>Pre-Meeting Survey</vt:lpstr>
      <vt:lpstr>Priority  #1</vt:lpstr>
      <vt:lpstr>PowerPoint Presentation</vt:lpstr>
      <vt:lpstr>PowerPoint Presentation</vt:lpstr>
      <vt:lpstr>PowerPoint Presentation</vt:lpstr>
      <vt:lpstr>Priority  #2</vt:lpstr>
      <vt:lpstr>PowerPoint Presentation</vt:lpstr>
      <vt:lpstr>PowerPoint Presentation</vt:lpstr>
      <vt:lpstr>PowerPoint Presentation</vt:lpstr>
      <vt:lpstr>Q3</vt:lpstr>
      <vt:lpstr>PowerPoint Presentation</vt:lpstr>
      <vt:lpstr>Additional Comments:</vt:lpstr>
      <vt:lpstr>PowerPoint Presentation</vt:lpstr>
      <vt:lpstr>Q4</vt:lpstr>
      <vt:lpstr>PowerPoint Presentation</vt:lpstr>
      <vt:lpstr>PowerPoint Presentation</vt:lpstr>
      <vt:lpstr>PowerPoint Presentation</vt:lpstr>
      <vt:lpstr>Other very high priority issues(s) related to healthy lifestyles: </vt:lpstr>
      <vt:lpstr>Q5</vt:lpstr>
      <vt:lpstr>PowerPoint Presentation</vt:lpstr>
      <vt:lpstr>PowerPoint Presentation</vt:lpstr>
      <vt:lpstr>PowerPoint Presentation</vt:lpstr>
      <vt:lpstr>Other very high priority issues(s) related to access and health services: </vt:lpstr>
      <vt:lpstr>Q6</vt:lpstr>
      <vt:lpstr>PowerPoint Presentation</vt:lpstr>
      <vt:lpstr>PowerPoint Presentation</vt:lpstr>
      <vt:lpstr>PowerPoint Presentation</vt:lpstr>
      <vt:lpstr>Other very high priority issues(s) related to chronic diseases, leading causes of death or other health problems: </vt:lpstr>
      <vt:lpstr>Q7</vt:lpstr>
      <vt:lpstr>PowerPoint Presentation</vt:lpstr>
      <vt:lpstr>PowerPoint Presentation</vt:lpstr>
      <vt:lpstr>PowerPoint Presentation</vt:lpstr>
      <vt:lpstr>Other very high priority issues(s) related to maternal &amp; child health: </vt:lpstr>
      <vt:lpstr>Q8</vt:lpstr>
      <vt:lpstr>PowerPoint Presentation</vt:lpstr>
      <vt:lpstr>PowerPoint Presentation</vt:lpstr>
      <vt:lpstr>Other Comments:</vt:lpstr>
      <vt:lpstr>Q9</vt:lpstr>
      <vt:lpstr>PowerPoint Presentation</vt:lpstr>
      <vt:lpstr>PowerPoint Presentation</vt:lpstr>
      <vt:lpstr>PowerPoint Presentation</vt:lpstr>
      <vt:lpstr>PowerPoint Presentation</vt:lpstr>
      <vt:lpstr>PowerPoint Presentation</vt:lpstr>
      <vt:lpstr>Q10</vt:lpstr>
      <vt:lpstr>PowerPoint Presentation</vt:lpstr>
      <vt:lpstr>Q11</vt:lpstr>
      <vt:lpstr>Other Comments:</vt:lpstr>
      <vt:lpstr>Community Health Improvement Plan Review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Claire Bascom</dc:creator>
  <cp:lastModifiedBy>csatzler</cp:lastModifiedBy>
  <cp:revision>55</cp:revision>
  <dcterms:created xsi:type="dcterms:W3CDTF">2015-12-16T13:52:17Z</dcterms:created>
  <dcterms:modified xsi:type="dcterms:W3CDTF">2015-12-17T13:10:21Z</dcterms:modified>
</cp:coreProperties>
</file>